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4"/>
  </p:notesMasterIdLst>
  <p:sldIdLst>
    <p:sldId id="362" r:id="rId2"/>
    <p:sldId id="909" r:id="rId3"/>
    <p:sldId id="914" r:id="rId4"/>
    <p:sldId id="919" r:id="rId5"/>
    <p:sldId id="925" r:id="rId6"/>
    <p:sldId id="910" r:id="rId7"/>
    <p:sldId id="264" r:id="rId8"/>
    <p:sldId id="2141411963" r:id="rId9"/>
    <p:sldId id="2141411935" r:id="rId10"/>
    <p:sldId id="2141411945" r:id="rId11"/>
    <p:sldId id="2141411973" r:id="rId12"/>
    <p:sldId id="258" r:id="rId13"/>
    <p:sldId id="2141411968" r:id="rId14"/>
    <p:sldId id="2141411967" r:id="rId15"/>
    <p:sldId id="2141411964" r:id="rId16"/>
    <p:sldId id="2141411972" r:id="rId17"/>
    <p:sldId id="2141411969" r:id="rId18"/>
    <p:sldId id="2141411970" r:id="rId19"/>
    <p:sldId id="2141411975" r:id="rId20"/>
    <p:sldId id="2141411974" r:id="rId21"/>
    <p:sldId id="294" r:id="rId22"/>
    <p:sldId id="528" r:id="rId23"/>
    <p:sldId id="920" r:id="rId24"/>
    <p:sldId id="924" r:id="rId25"/>
    <p:sldId id="922" r:id="rId26"/>
    <p:sldId id="912" r:id="rId27"/>
    <p:sldId id="923" r:id="rId28"/>
    <p:sldId id="911" r:id="rId29"/>
    <p:sldId id="913" r:id="rId30"/>
    <p:sldId id="928" r:id="rId31"/>
    <p:sldId id="929" r:id="rId32"/>
    <p:sldId id="5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vrilescu, Elena" initials="GE" lastIdx="1" clrIdx="0">
    <p:extLst>
      <p:ext uri="{19B8F6BF-5375-455C-9EA6-DF929625EA0E}">
        <p15:presenceInfo xmlns:p15="http://schemas.microsoft.com/office/powerpoint/2012/main" userId="S::egavrilescu@UCSD.EDU::0fc29e1c-2304-4089-b3b3-a75322233931" providerId="AD"/>
      </p:ext>
    </p:extLst>
  </p:cmAuthor>
  <p:cmAuthor id="2" name="Elizabeth H. Simmons" initials="EHS" lastIdx="3" clrIdx="1">
    <p:extLst>
      <p:ext uri="{19B8F6BF-5375-455C-9EA6-DF929625EA0E}">
        <p15:presenceInfo xmlns:p15="http://schemas.microsoft.com/office/powerpoint/2012/main" userId="S::ehsimmons@ucsd.edu::3092e2e5-0de1-4832-b75a-08f872343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4E8F00"/>
    <a:srgbClr val="FF7E79"/>
    <a:srgbClr val="FF2600"/>
    <a:srgbClr val="942093"/>
    <a:srgbClr val="945200"/>
    <a:srgbClr val="941651"/>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7" autoAdjust="0"/>
    <p:restoredTop sz="78988" autoAdjust="0"/>
  </p:normalViewPr>
  <p:slideViewPr>
    <p:cSldViewPr snapToGrid="0">
      <p:cViewPr varScale="1">
        <p:scale>
          <a:sx n="83" d="100"/>
          <a:sy n="83"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907F89-7686-423D-B77C-0AA326325FEC}"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17F4C4A3-94EE-4489-97BD-46DDA59549ED}">
      <dgm:prSet/>
      <dgm:spPr/>
      <dgm:t>
        <a:bodyPr/>
        <a:lstStyle/>
        <a:p>
          <a:r>
            <a:rPr lang="en-US" dirty="0"/>
            <a:t>Advisory Committee “Main Issues List” now published, with weekly sub-group meetings (Tuesday from 2-4p) to review new and existing issues, planned solutions, timeline, and verify completion.</a:t>
          </a:r>
        </a:p>
      </dgm:t>
    </dgm:pt>
    <dgm:pt modelId="{651E962F-CAD7-4A24-9E4F-8E77BB315B2E}" type="parTrans" cxnId="{E016DA86-CF2F-41DA-AE46-7D3CA64213F8}">
      <dgm:prSet/>
      <dgm:spPr/>
      <dgm:t>
        <a:bodyPr/>
        <a:lstStyle/>
        <a:p>
          <a:endParaRPr lang="en-US"/>
        </a:p>
      </dgm:t>
    </dgm:pt>
    <dgm:pt modelId="{BA6F9A82-AC33-4979-A0E0-0722B9F813D2}" type="sibTrans" cxnId="{E016DA86-CF2F-41DA-AE46-7D3CA64213F8}">
      <dgm:prSet/>
      <dgm:spPr/>
      <dgm:t>
        <a:bodyPr/>
        <a:lstStyle/>
        <a:p>
          <a:endParaRPr lang="en-US"/>
        </a:p>
      </dgm:t>
    </dgm:pt>
    <dgm:pt modelId="{1A5CB65E-D8B5-44B3-8AB4-BE97CFF42365}">
      <dgm:prSet/>
      <dgm:spPr/>
      <dgm:t>
        <a:bodyPr/>
        <a:lstStyle/>
        <a:p>
          <a:r>
            <a:rPr lang="en-US" dirty="0"/>
            <a:t>Standing Agenda: (1) Review Progress, (2) Prioritize new issues, and (3) Discuss planned resolution by priority</a:t>
          </a:r>
        </a:p>
      </dgm:t>
    </dgm:pt>
    <dgm:pt modelId="{A7808C7F-337A-4777-8B24-CE416172F6E6}" type="parTrans" cxnId="{3072A04B-936B-4CD2-A199-9F0425406AF3}">
      <dgm:prSet/>
      <dgm:spPr/>
      <dgm:t>
        <a:bodyPr/>
        <a:lstStyle/>
        <a:p>
          <a:endParaRPr lang="en-US"/>
        </a:p>
      </dgm:t>
    </dgm:pt>
    <dgm:pt modelId="{77714DB2-7606-4F5D-AAEF-B3B0EA13A896}" type="sibTrans" cxnId="{3072A04B-936B-4CD2-A199-9F0425406AF3}">
      <dgm:prSet/>
      <dgm:spPr/>
      <dgm:t>
        <a:bodyPr/>
        <a:lstStyle/>
        <a:p>
          <a:endParaRPr lang="en-US"/>
        </a:p>
      </dgm:t>
    </dgm:pt>
    <dgm:pt modelId="{1F40EC45-4942-4F35-AD1D-C0B228803E66}">
      <dgm:prSet/>
      <dgm:spPr/>
      <dgm:t>
        <a:bodyPr/>
        <a:lstStyle/>
        <a:p>
          <a:r>
            <a:rPr lang="en-US" dirty="0"/>
            <a:t>Metrics as of </a:t>
          </a:r>
          <a:r>
            <a:rPr lang="en-US" dirty="0">
              <a:latin typeface="Calibri Light" panose="020F0302020204030204"/>
            </a:rPr>
            <a:t>11/30</a:t>
          </a:r>
          <a:endParaRPr lang="en-US" dirty="0"/>
        </a:p>
      </dgm:t>
    </dgm:pt>
    <dgm:pt modelId="{EB88EEDB-BF7E-46EB-8F64-6D139211D603}" type="parTrans" cxnId="{410F5894-7E84-476B-979D-1DD292BD2518}">
      <dgm:prSet/>
      <dgm:spPr/>
      <dgm:t>
        <a:bodyPr/>
        <a:lstStyle/>
        <a:p>
          <a:endParaRPr lang="en-US"/>
        </a:p>
      </dgm:t>
    </dgm:pt>
    <dgm:pt modelId="{E071F1FA-0EF3-49B0-94EF-911C2BF7B564}" type="sibTrans" cxnId="{410F5894-7E84-476B-979D-1DD292BD2518}">
      <dgm:prSet/>
      <dgm:spPr/>
      <dgm:t>
        <a:bodyPr/>
        <a:lstStyle/>
        <a:p>
          <a:endParaRPr lang="en-US"/>
        </a:p>
      </dgm:t>
    </dgm:pt>
    <dgm:pt modelId="{FAA82616-DF31-4040-A78F-1673E18CEE64}">
      <dgm:prSet/>
      <dgm:spPr/>
      <dgm:t>
        <a:bodyPr/>
        <a:lstStyle/>
        <a:p>
          <a:r>
            <a:rPr lang="en-US" dirty="0">
              <a:latin typeface="Calibri Light" panose="020F0302020204030204"/>
            </a:rPr>
            <a:t>50</a:t>
          </a:r>
          <a:r>
            <a:rPr lang="en-US" dirty="0"/>
            <a:t> </a:t>
          </a:r>
          <a:r>
            <a:rPr lang="en-US" dirty="0">
              <a:latin typeface="Calibri Light" panose="020F0302020204030204"/>
            </a:rPr>
            <a:t>reviewed</a:t>
          </a:r>
          <a:r>
            <a:rPr lang="en-US" dirty="0"/>
            <a:t> issues</a:t>
          </a:r>
        </a:p>
      </dgm:t>
    </dgm:pt>
    <dgm:pt modelId="{53D55665-5E4F-42A9-ACAA-EEADE93A3FFB}" type="parTrans" cxnId="{760EC1F7-3E95-4D1A-B878-2FDABB0B0362}">
      <dgm:prSet/>
      <dgm:spPr/>
      <dgm:t>
        <a:bodyPr/>
        <a:lstStyle/>
        <a:p>
          <a:endParaRPr lang="en-US"/>
        </a:p>
      </dgm:t>
    </dgm:pt>
    <dgm:pt modelId="{6A63CFD6-FA05-4A98-89E5-CC3119E13CC0}" type="sibTrans" cxnId="{760EC1F7-3E95-4D1A-B878-2FDABB0B0362}">
      <dgm:prSet/>
      <dgm:spPr/>
      <dgm:t>
        <a:bodyPr/>
        <a:lstStyle/>
        <a:p>
          <a:endParaRPr lang="en-US"/>
        </a:p>
      </dgm:t>
    </dgm:pt>
    <dgm:pt modelId="{1E03D61F-9982-4B9D-B4DF-AAF388AE8DB5}">
      <dgm:prSet/>
      <dgm:spPr/>
      <dgm:t>
        <a:bodyPr/>
        <a:lstStyle/>
        <a:p>
          <a:pPr rtl="0"/>
          <a:r>
            <a:rPr lang="en-US" dirty="0">
              <a:latin typeface="Calibri Light" panose="020F0302020204030204"/>
            </a:rPr>
            <a:t>14 completed and ready for verification</a:t>
          </a:r>
          <a:endParaRPr lang="en-US" dirty="0"/>
        </a:p>
      </dgm:t>
    </dgm:pt>
    <dgm:pt modelId="{E845D996-29ED-4CFE-B72D-FB92DC8461D0}" type="parTrans" cxnId="{4C789CD2-8740-4F67-AB91-59988F4DEEA5}">
      <dgm:prSet/>
      <dgm:spPr/>
      <dgm:t>
        <a:bodyPr/>
        <a:lstStyle/>
        <a:p>
          <a:endParaRPr lang="en-US"/>
        </a:p>
      </dgm:t>
    </dgm:pt>
    <dgm:pt modelId="{6241A924-410B-41E0-A625-83862D58FC89}" type="sibTrans" cxnId="{4C789CD2-8740-4F67-AB91-59988F4DEEA5}">
      <dgm:prSet/>
      <dgm:spPr/>
      <dgm:t>
        <a:bodyPr/>
        <a:lstStyle/>
        <a:p>
          <a:endParaRPr lang="en-US"/>
        </a:p>
      </dgm:t>
    </dgm:pt>
    <dgm:pt modelId="{731EA044-1F66-4888-82A7-112E01C45B4D}">
      <dgm:prSet/>
      <dgm:spPr/>
      <dgm:t>
        <a:bodyPr/>
        <a:lstStyle/>
        <a:p>
          <a:pPr rtl="0"/>
          <a:r>
            <a:rPr lang="en-US" dirty="0">
              <a:latin typeface="Calibri Light" panose="020F0302020204030204"/>
            </a:rPr>
            <a:t> 4</a:t>
          </a:r>
          <a:r>
            <a:rPr lang="en-US" dirty="0"/>
            <a:t> verified by sub-group as completed</a:t>
          </a:r>
        </a:p>
      </dgm:t>
    </dgm:pt>
    <dgm:pt modelId="{07EA69A7-4763-4239-BE7D-2043B877BC1A}" type="parTrans" cxnId="{4174B126-54D1-4C7A-8313-FFC6126A0237}">
      <dgm:prSet/>
      <dgm:spPr/>
      <dgm:t>
        <a:bodyPr/>
        <a:lstStyle/>
        <a:p>
          <a:endParaRPr lang="en-US"/>
        </a:p>
      </dgm:t>
    </dgm:pt>
    <dgm:pt modelId="{5D826E42-20C1-4CA1-8783-27F14079D883}" type="sibTrans" cxnId="{4174B126-54D1-4C7A-8313-FFC6126A0237}">
      <dgm:prSet/>
      <dgm:spPr/>
      <dgm:t>
        <a:bodyPr/>
        <a:lstStyle/>
        <a:p>
          <a:endParaRPr lang="en-US"/>
        </a:p>
      </dgm:t>
    </dgm:pt>
    <dgm:pt modelId="{274E618C-DA95-DC4E-893F-9597D79B63F9}" type="pres">
      <dgm:prSet presAssocID="{27907F89-7686-423D-B77C-0AA326325FEC}" presName="Name0" presStyleCnt="0">
        <dgm:presLayoutVars>
          <dgm:dir/>
          <dgm:animLvl val="lvl"/>
          <dgm:resizeHandles val="exact"/>
        </dgm:presLayoutVars>
      </dgm:prSet>
      <dgm:spPr/>
    </dgm:pt>
    <dgm:pt modelId="{7DD572AB-3B5A-0741-AE77-171AE87A9306}" type="pres">
      <dgm:prSet presAssocID="{1F40EC45-4942-4F35-AD1D-C0B228803E66}" presName="boxAndChildren" presStyleCnt="0"/>
      <dgm:spPr/>
    </dgm:pt>
    <dgm:pt modelId="{2DB78D20-9F4B-DA44-AB83-D72C1425BF42}" type="pres">
      <dgm:prSet presAssocID="{1F40EC45-4942-4F35-AD1D-C0B228803E66}" presName="parentTextBox" presStyleLbl="node1" presStyleIdx="0" presStyleCnt="3"/>
      <dgm:spPr/>
    </dgm:pt>
    <dgm:pt modelId="{2D23CDAD-ABE5-304A-8C4F-D229418B1A9E}" type="pres">
      <dgm:prSet presAssocID="{1F40EC45-4942-4F35-AD1D-C0B228803E66}" presName="entireBox" presStyleLbl="node1" presStyleIdx="0" presStyleCnt="3"/>
      <dgm:spPr/>
    </dgm:pt>
    <dgm:pt modelId="{1A406D2E-B147-994F-9197-001D5C62AAA3}" type="pres">
      <dgm:prSet presAssocID="{1F40EC45-4942-4F35-AD1D-C0B228803E66}" presName="descendantBox" presStyleCnt="0"/>
      <dgm:spPr/>
    </dgm:pt>
    <dgm:pt modelId="{2721A603-8E99-B54F-AF4F-31FE59F2AEF8}" type="pres">
      <dgm:prSet presAssocID="{FAA82616-DF31-4040-A78F-1673E18CEE64}" presName="childTextBox" presStyleLbl="fgAccFollowNode1" presStyleIdx="0" presStyleCnt="3">
        <dgm:presLayoutVars>
          <dgm:bulletEnabled val="1"/>
        </dgm:presLayoutVars>
      </dgm:prSet>
      <dgm:spPr/>
    </dgm:pt>
    <dgm:pt modelId="{038E389B-D6C7-2A42-AAB7-75924651F8F6}" type="pres">
      <dgm:prSet presAssocID="{1E03D61F-9982-4B9D-B4DF-AAF388AE8DB5}" presName="childTextBox" presStyleLbl="fgAccFollowNode1" presStyleIdx="1" presStyleCnt="3">
        <dgm:presLayoutVars>
          <dgm:bulletEnabled val="1"/>
        </dgm:presLayoutVars>
      </dgm:prSet>
      <dgm:spPr/>
    </dgm:pt>
    <dgm:pt modelId="{82F6ECB8-72FF-DA42-B8FB-7AD7AA9A6FA6}" type="pres">
      <dgm:prSet presAssocID="{731EA044-1F66-4888-82A7-112E01C45B4D}" presName="childTextBox" presStyleLbl="fgAccFollowNode1" presStyleIdx="2" presStyleCnt="3">
        <dgm:presLayoutVars>
          <dgm:bulletEnabled val="1"/>
        </dgm:presLayoutVars>
      </dgm:prSet>
      <dgm:spPr/>
    </dgm:pt>
    <dgm:pt modelId="{95139D4D-1DFA-9140-82FD-2F3B42B1055B}" type="pres">
      <dgm:prSet presAssocID="{77714DB2-7606-4F5D-AAEF-B3B0EA13A896}" presName="sp" presStyleCnt="0"/>
      <dgm:spPr/>
    </dgm:pt>
    <dgm:pt modelId="{8CAED566-EA52-514D-91C9-FE6D86F873AB}" type="pres">
      <dgm:prSet presAssocID="{1A5CB65E-D8B5-44B3-8AB4-BE97CFF42365}" presName="arrowAndChildren" presStyleCnt="0"/>
      <dgm:spPr/>
    </dgm:pt>
    <dgm:pt modelId="{B403D04A-4F3C-CF46-A868-A094748E19D5}" type="pres">
      <dgm:prSet presAssocID="{1A5CB65E-D8B5-44B3-8AB4-BE97CFF42365}" presName="parentTextArrow" presStyleLbl="node1" presStyleIdx="1" presStyleCnt="3"/>
      <dgm:spPr/>
    </dgm:pt>
    <dgm:pt modelId="{772394BB-6464-334B-8A2B-65D3809CBB65}" type="pres">
      <dgm:prSet presAssocID="{BA6F9A82-AC33-4979-A0E0-0722B9F813D2}" presName="sp" presStyleCnt="0"/>
      <dgm:spPr/>
    </dgm:pt>
    <dgm:pt modelId="{3509BDB1-98AF-C04D-97E9-7B766905B350}" type="pres">
      <dgm:prSet presAssocID="{17F4C4A3-94EE-4489-97BD-46DDA59549ED}" presName="arrowAndChildren" presStyleCnt="0"/>
      <dgm:spPr/>
    </dgm:pt>
    <dgm:pt modelId="{128D2894-7700-B14E-BD0C-33C1831BAE98}" type="pres">
      <dgm:prSet presAssocID="{17F4C4A3-94EE-4489-97BD-46DDA59549ED}" presName="parentTextArrow" presStyleLbl="node1" presStyleIdx="2" presStyleCnt="3"/>
      <dgm:spPr/>
    </dgm:pt>
  </dgm:ptLst>
  <dgm:cxnLst>
    <dgm:cxn modelId="{041A7D01-E79F-5D4F-934D-9020FEB1F9CF}" type="presOf" srcId="{1F40EC45-4942-4F35-AD1D-C0B228803E66}" destId="{2D23CDAD-ABE5-304A-8C4F-D229418B1A9E}" srcOrd="1" destOrd="0" presId="urn:microsoft.com/office/officeart/2005/8/layout/process4"/>
    <dgm:cxn modelId="{3DD55706-1E21-8346-BAC6-4FA3055C07EE}" type="presOf" srcId="{FAA82616-DF31-4040-A78F-1673E18CEE64}" destId="{2721A603-8E99-B54F-AF4F-31FE59F2AEF8}" srcOrd="0" destOrd="0" presId="urn:microsoft.com/office/officeart/2005/8/layout/process4"/>
    <dgm:cxn modelId="{78AE3C0D-76B5-344F-AF57-EF253B0EDA07}" type="presOf" srcId="{1E03D61F-9982-4B9D-B4DF-AAF388AE8DB5}" destId="{038E389B-D6C7-2A42-AAB7-75924651F8F6}" srcOrd="0" destOrd="0" presId="urn:microsoft.com/office/officeart/2005/8/layout/process4"/>
    <dgm:cxn modelId="{4174B126-54D1-4C7A-8313-FFC6126A0237}" srcId="{1F40EC45-4942-4F35-AD1D-C0B228803E66}" destId="{731EA044-1F66-4888-82A7-112E01C45B4D}" srcOrd="2" destOrd="0" parTransId="{07EA69A7-4763-4239-BE7D-2043B877BC1A}" sibTransId="{5D826E42-20C1-4CA1-8783-27F14079D883}"/>
    <dgm:cxn modelId="{3072A04B-936B-4CD2-A199-9F0425406AF3}" srcId="{27907F89-7686-423D-B77C-0AA326325FEC}" destId="{1A5CB65E-D8B5-44B3-8AB4-BE97CFF42365}" srcOrd="1" destOrd="0" parTransId="{A7808C7F-337A-4777-8B24-CE416172F6E6}" sibTransId="{77714DB2-7606-4F5D-AAEF-B3B0EA13A896}"/>
    <dgm:cxn modelId="{E016DA86-CF2F-41DA-AE46-7D3CA64213F8}" srcId="{27907F89-7686-423D-B77C-0AA326325FEC}" destId="{17F4C4A3-94EE-4489-97BD-46DDA59549ED}" srcOrd="0" destOrd="0" parTransId="{651E962F-CAD7-4A24-9E4F-8E77BB315B2E}" sibTransId="{BA6F9A82-AC33-4979-A0E0-0722B9F813D2}"/>
    <dgm:cxn modelId="{410F5894-7E84-476B-979D-1DD292BD2518}" srcId="{27907F89-7686-423D-B77C-0AA326325FEC}" destId="{1F40EC45-4942-4F35-AD1D-C0B228803E66}" srcOrd="2" destOrd="0" parTransId="{EB88EEDB-BF7E-46EB-8F64-6D139211D603}" sibTransId="{E071F1FA-0EF3-49B0-94EF-911C2BF7B564}"/>
    <dgm:cxn modelId="{3578FFA6-D277-344D-9826-9E56B68563F5}" type="presOf" srcId="{731EA044-1F66-4888-82A7-112E01C45B4D}" destId="{82F6ECB8-72FF-DA42-B8FB-7AD7AA9A6FA6}" srcOrd="0" destOrd="0" presId="urn:microsoft.com/office/officeart/2005/8/layout/process4"/>
    <dgm:cxn modelId="{37927DC1-E9EA-A24D-A4D8-E6E74B5D15B6}" type="presOf" srcId="{1A5CB65E-D8B5-44B3-8AB4-BE97CFF42365}" destId="{B403D04A-4F3C-CF46-A868-A094748E19D5}" srcOrd="0" destOrd="0" presId="urn:microsoft.com/office/officeart/2005/8/layout/process4"/>
    <dgm:cxn modelId="{4C05D6D0-FB55-3E4F-A497-07760AB02DDB}" type="presOf" srcId="{1F40EC45-4942-4F35-AD1D-C0B228803E66}" destId="{2DB78D20-9F4B-DA44-AB83-D72C1425BF42}" srcOrd="0" destOrd="0" presId="urn:microsoft.com/office/officeart/2005/8/layout/process4"/>
    <dgm:cxn modelId="{4C789CD2-8740-4F67-AB91-59988F4DEEA5}" srcId="{1F40EC45-4942-4F35-AD1D-C0B228803E66}" destId="{1E03D61F-9982-4B9D-B4DF-AAF388AE8DB5}" srcOrd="1" destOrd="0" parTransId="{E845D996-29ED-4CFE-B72D-FB92DC8461D0}" sibTransId="{6241A924-410B-41E0-A625-83862D58FC89}"/>
    <dgm:cxn modelId="{18CDB5EA-424D-C647-9F51-10EDE3A27582}" type="presOf" srcId="{17F4C4A3-94EE-4489-97BD-46DDA59549ED}" destId="{128D2894-7700-B14E-BD0C-33C1831BAE98}" srcOrd="0" destOrd="0" presId="urn:microsoft.com/office/officeart/2005/8/layout/process4"/>
    <dgm:cxn modelId="{760EC1F7-3E95-4D1A-B878-2FDABB0B0362}" srcId="{1F40EC45-4942-4F35-AD1D-C0B228803E66}" destId="{FAA82616-DF31-4040-A78F-1673E18CEE64}" srcOrd="0" destOrd="0" parTransId="{53D55665-5E4F-42A9-ACAA-EEADE93A3FFB}" sibTransId="{6A63CFD6-FA05-4A98-89E5-CC3119E13CC0}"/>
    <dgm:cxn modelId="{2A4173FE-1A9E-104F-8813-3494575E044D}" type="presOf" srcId="{27907F89-7686-423D-B77C-0AA326325FEC}" destId="{274E618C-DA95-DC4E-893F-9597D79B63F9}" srcOrd="0" destOrd="0" presId="urn:microsoft.com/office/officeart/2005/8/layout/process4"/>
    <dgm:cxn modelId="{E1F2C202-2AFB-2D42-B2C9-E6823B86AFDF}" type="presParOf" srcId="{274E618C-DA95-DC4E-893F-9597D79B63F9}" destId="{7DD572AB-3B5A-0741-AE77-171AE87A9306}" srcOrd="0" destOrd="0" presId="urn:microsoft.com/office/officeart/2005/8/layout/process4"/>
    <dgm:cxn modelId="{926FA9B9-6218-0746-8219-D3F41F6D877A}" type="presParOf" srcId="{7DD572AB-3B5A-0741-AE77-171AE87A9306}" destId="{2DB78D20-9F4B-DA44-AB83-D72C1425BF42}" srcOrd="0" destOrd="0" presId="urn:microsoft.com/office/officeart/2005/8/layout/process4"/>
    <dgm:cxn modelId="{E342449C-639D-A246-8082-36854EDB3F8D}" type="presParOf" srcId="{7DD572AB-3B5A-0741-AE77-171AE87A9306}" destId="{2D23CDAD-ABE5-304A-8C4F-D229418B1A9E}" srcOrd="1" destOrd="0" presId="urn:microsoft.com/office/officeart/2005/8/layout/process4"/>
    <dgm:cxn modelId="{01C9C333-984D-5749-9371-DEFDFA28CB6E}" type="presParOf" srcId="{7DD572AB-3B5A-0741-AE77-171AE87A9306}" destId="{1A406D2E-B147-994F-9197-001D5C62AAA3}" srcOrd="2" destOrd="0" presId="urn:microsoft.com/office/officeart/2005/8/layout/process4"/>
    <dgm:cxn modelId="{4A2EDBDF-B92E-264E-9601-46873379A9A8}" type="presParOf" srcId="{1A406D2E-B147-994F-9197-001D5C62AAA3}" destId="{2721A603-8E99-B54F-AF4F-31FE59F2AEF8}" srcOrd="0" destOrd="0" presId="urn:microsoft.com/office/officeart/2005/8/layout/process4"/>
    <dgm:cxn modelId="{CBBE5903-0E04-4E49-9C1E-53AD7285823C}" type="presParOf" srcId="{1A406D2E-B147-994F-9197-001D5C62AAA3}" destId="{038E389B-D6C7-2A42-AAB7-75924651F8F6}" srcOrd="1" destOrd="0" presId="urn:microsoft.com/office/officeart/2005/8/layout/process4"/>
    <dgm:cxn modelId="{64C38A68-A60B-F440-9989-183B659DBD44}" type="presParOf" srcId="{1A406D2E-B147-994F-9197-001D5C62AAA3}" destId="{82F6ECB8-72FF-DA42-B8FB-7AD7AA9A6FA6}" srcOrd="2" destOrd="0" presId="urn:microsoft.com/office/officeart/2005/8/layout/process4"/>
    <dgm:cxn modelId="{40AF5158-EFD1-8B48-969B-A65C851747CD}" type="presParOf" srcId="{274E618C-DA95-DC4E-893F-9597D79B63F9}" destId="{95139D4D-1DFA-9140-82FD-2F3B42B1055B}" srcOrd="1" destOrd="0" presId="urn:microsoft.com/office/officeart/2005/8/layout/process4"/>
    <dgm:cxn modelId="{4B68CB26-5B60-5F4E-ADFB-4E710025E1AD}" type="presParOf" srcId="{274E618C-DA95-DC4E-893F-9597D79B63F9}" destId="{8CAED566-EA52-514D-91C9-FE6D86F873AB}" srcOrd="2" destOrd="0" presId="urn:microsoft.com/office/officeart/2005/8/layout/process4"/>
    <dgm:cxn modelId="{612B3260-E70E-E144-B2BC-B043EA4D978D}" type="presParOf" srcId="{8CAED566-EA52-514D-91C9-FE6D86F873AB}" destId="{B403D04A-4F3C-CF46-A868-A094748E19D5}" srcOrd="0" destOrd="0" presId="urn:microsoft.com/office/officeart/2005/8/layout/process4"/>
    <dgm:cxn modelId="{605C089C-E5A6-E74D-81C8-8458E1A33C62}" type="presParOf" srcId="{274E618C-DA95-DC4E-893F-9597D79B63F9}" destId="{772394BB-6464-334B-8A2B-65D3809CBB65}" srcOrd="3" destOrd="0" presId="urn:microsoft.com/office/officeart/2005/8/layout/process4"/>
    <dgm:cxn modelId="{03A9D1F9-28D7-E647-898A-FC856AB7DBB9}" type="presParOf" srcId="{274E618C-DA95-DC4E-893F-9597D79B63F9}" destId="{3509BDB1-98AF-C04D-97E9-7B766905B350}" srcOrd="4" destOrd="0" presId="urn:microsoft.com/office/officeart/2005/8/layout/process4"/>
    <dgm:cxn modelId="{D23D2D4F-2A0A-B04F-A31E-C0AE85920E00}" type="presParOf" srcId="{3509BDB1-98AF-C04D-97E9-7B766905B350}" destId="{128D2894-7700-B14E-BD0C-33C1831BAE9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6A6623-6187-4DF6-B496-775C0585A1B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0158E8-7FD7-4D9A-9A6D-409BC24B774A}">
      <dgm:prSet/>
      <dgm:spPr/>
      <dgm:t>
        <a:bodyPr/>
        <a:lstStyle/>
        <a:p>
          <a:r>
            <a:rPr lang="en-US"/>
            <a:t>Rebuild the Faculty &amp; Researcher Panorama in Cognos leveraging the Financial Activity Hub to improve speed and performance</a:t>
          </a:r>
        </a:p>
      </dgm:t>
    </dgm:pt>
    <dgm:pt modelId="{9B6B3EC7-BA32-4438-9BBE-7A2E6BE7F178}" type="parTrans" cxnId="{9CE2DFB5-3778-46EF-B88A-402C99BF0BEB}">
      <dgm:prSet/>
      <dgm:spPr/>
      <dgm:t>
        <a:bodyPr/>
        <a:lstStyle/>
        <a:p>
          <a:endParaRPr lang="en-US"/>
        </a:p>
      </dgm:t>
    </dgm:pt>
    <dgm:pt modelId="{EF49A20D-84FF-4357-9630-9C725ED63507}" type="sibTrans" cxnId="{9CE2DFB5-3778-46EF-B88A-402C99BF0BEB}">
      <dgm:prSet/>
      <dgm:spPr/>
      <dgm:t>
        <a:bodyPr/>
        <a:lstStyle/>
        <a:p>
          <a:endParaRPr lang="en-US"/>
        </a:p>
      </dgm:t>
    </dgm:pt>
    <dgm:pt modelId="{5CFF0619-9C81-4055-825D-0A88FFC59714}">
      <dgm:prSet/>
      <dgm:spPr/>
      <dgm:t>
        <a:bodyPr/>
        <a:lstStyle/>
        <a:p>
          <a:r>
            <a:rPr lang="en-US"/>
            <a:t>Incorporate personnel expense (incl. payroll) projections per project/task</a:t>
          </a:r>
        </a:p>
      </dgm:t>
    </dgm:pt>
    <dgm:pt modelId="{FE1B5398-6CFD-495E-8AD3-FB273C4ED334}" type="parTrans" cxnId="{FFDB570E-2016-40D5-8FAC-DA30E43E3B56}">
      <dgm:prSet/>
      <dgm:spPr/>
      <dgm:t>
        <a:bodyPr/>
        <a:lstStyle/>
        <a:p>
          <a:endParaRPr lang="en-US"/>
        </a:p>
      </dgm:t>
    </dgm:pt>
    <dgm:pt modelId="{2A55FA00-AF15-4DAB-9083-207F8185E166}" type="sibTrans" cxnId="{FFDB570E-2016-40D5-8FAC-DA30E43E3B56}">
      <dgm:prSet/>
      <dgm:spPr/>
      <dgm:t>
        <a:bodyPr/>
        <a:lstStyle/>
        <a:p>
          <a:endParaRPr lang="en-US"/>
        </a:p>
      </dgm:t>
    </dgm:pt>
    <dgm:pt modelId="{0EC74366-0F05-4369-94A2-66926F619D7F}">
      <dgm:prSet/>
      <dgm:spPr/>
      <dgm:t>
        <a:bodyPr/>
        <a:lstStyle/>
        <a:p>
          <a:r>
            <a:rPr lang="en-US"/>
            <a:t>Target start of testing in </a:t>
          </a:r>
          <a:r>
            <a:rPr lang="en-US" u="sng"/>
            <a:t>January</a:t>
          </a:r>
        </a:p>
      </dgm:t>
    </dgm:pt>
    <dgm:pt modelId="{8AF12A33-2ED8-4179-8205-72C362856B42}" type="parTrans" cxnId="{28C5BEB7-9EA3-4A6F-956C-4EC41AC01A9D}">
      <dgm:prSet/>
      <dgm:spPr/>
      <dgm:t>
        <a:bodyPr/>
        <a:lstStyle/>
        <a:p>
          <a:endParaRPr lang="en-US"/>
        </a:p>
      </dgm:t>
    </dgm:pt>
    <dgm:pt modelId="{984F0C24-12D6-41F8-9872-1FE26E4E4E30}" type="sibTrans" cxnId="{28C5BEB7-9EA3-4A6F-956C-4EC41AC01A9D}">
      <dgm:prSet/>
      <dgm:spPr/>
      <dgm:t>
        <a:bodyPr/>
        <a:lstStyle/>
        <a:p>
          <a:endParaRPr lang="en-US"/>
        </a:p>
      </dgm:t>
    </dgm:pt>
    <dgm:pt modelId="{757BD5EA-2797-4B14-ADF5-4146298814BD}">
      <dgm:prSet/>
      <dgm:spPr/>
      <dgm:t>
        <a:bodyPr/>
        <a:lstStyle/>
        <a:p>
          <a:r>
            <a:rPr lang="en-US"/>
            <a:t>Reduce Fund Manager workload and improve financial report accuracy by adding data entry validation using WalkMe</a:t>
          </a:r>
        </a:p>
      </dgm:t>
    </dgm:pt>
    <dgm:pt modelId="{29D1C280-945D-4EFD-98D7-A85024CEA443}" type="parTrans" cxnId="{151F6A77-FE18-486E-AF2F-0A420EB3EC3F}">
      <dgm:prSet/>
      <dgm:spPr/>
      <dgm:t>
        <a:bodyPr/>
        <a:lstStyle/>
        <a:p>
          <a:endParaRPr lang="en-US"/>
        </a:p>
      </dgm:t>
    </dgm:pt>
    <dgm:pt modelId="{0DF3D1DC-0BE9-4997-B05D-6667D3D3DBC2}" type="sibTrans" cxnId="{151F6A77-FE18-486E-AF2F-0A420EB3EC3F}">
      <dgm:prSet/>
      <dgm:spPr/>
      <dgm:t>
        <a:bodyPr/>
        <a:lstStyle/>
        <a:p>
          <a:endParaRPr lang="en-US"/>
        </a:p>
      </dgm:t>
    </dgm:pt>
    <dgm:pt modelId="{855C3DAD-6839-4F5F-8282-4623EBF41479}">
      <dgm:prSet/>
      <dgm:spPr/>
      <dgm:t>
        <a:bodyPr/>
        <a:lstStyle/>
        <a:p>
          <a:r>
            <a:rPr lang="en-US"/>
            <a:t>UC Path in acceptance testing and Procurement module enabled</a:t>
          </a:r>
        </a:p>
      </dgm:t>
    </dgm:pt>
    <dgm:pt modelId="{A3FC747B-3AE8-4393-AAF1-A91B192F3908}" type="parTrans" cxnId="{2D2B98B4-2755-45EE-9F4E-FEADA2DC7D23}">
      <dgm:prSet/>
      <dgm:spPr/>
      <dgm:t>
        <a:bodyPr/>
        <a:lstStyle/>
        <a:p>
          <a:endParaRPr lang="en-US"/>
        </a:p>
      </dgm:t>
    </dgm:pt>
    <dgm:pt modelId="{702C20D2-9002-4A40-9D15-C458CC5DA447}" type="sibTrans" cxnId="{2D2B98B4-2755-45EE-9F4E-FEADA2DC7D23}">
      <dgm:prSet/>
      <dgm:spPr/>
      <dgm:t>
        <a:bodyPr/>
        <a:lstStyle/>
        <a:p>
          <a:endParaRPr lang="en-US"/>
        </a:p>
      </dgm:t>
    </dgm:pt>
    <dgm:pt modelId="{A6A1DB65-CBF8-4D85-A132-ADE68D462474}">
      <dgm:prSet/>
      <dgm:spPr/>
      <dgm:t>
        <a:bodyPr/>
        <a:lstStyle/>
        <a:p>
          <a:r>
            <a:rPr lang="en-US"/>
            <a:t>Roll out of browser plugin started </a:t>
          </a:r>
          <a:r>
            <a:rPr lang="en-US" u="sng"/>
            <a:t>October 28</a:t>
          </a:r>
        </a:p>
      </dgm:t>
    </dgm:pt>
    <dgm:pt modelId="{13D1A7B1-2607-49BE-896F-E27805D50AE3}" type="parTrans" cxnId="{7F871BFC-F37C-4216-B058-620F235F6A7B}">
      <dgm:prSet/>
      <dgm:spPr/>
      <dgm:t>
        <a:bodyPr/>
        <a:lstStyle/>
        <a:p>
          <a:endParaRPr lang="en-US"/>
        </a:p>
      </dgm:t>
    </dgm:pt>
    <dgm:pt modelId="{B886FE51-EF37-4AC3-83E6-99D4204B6FA1}" type="sibTrans" cxnId="{7F871BFC-F37C-4216-B058-620F235F6A7B}">
      <dgm:prSet/>
      <dgm:spPr/>
      <dgm:t>
        <a:bodyPr/>
        <a:lstStyle/>
        <a:p>
          <a:endParaRPr lang="en-US"/>
        </a:p>
      </dgm:t>
    </dgm:pt>
    <dgm:pt modelId="{B3D02271-CD82-42F4-A2F3-1B56237BCC32}">
      <dgm:prSet/>
      <dgm:spPr/>
      <dgm:t>
        <a:bodyPr/>
        <a:lstStyle/>
        <a:p>
          <a:r>
            <a:rPr lang="en-US"/>
            <a:t>Reduce Fund Manager workload by synchronizing the UC Path Labor Ledger with Oracle and eliminating the need for reconciliation</a:t>
          </a:r>
        </a:p>
      </dgm:t>
    </dgm:pt>
    <dgm:pt modelId="{F8E621FE-BE63-419B-805D-E98B3B3FD506}" type="parTrans" cxnId="{48CF2DE4-5058-4E9F-91E7-0EEB87994252}">
      <dgm:prSet/>
      <dgm:spPr/>
      <dgm:t>
        <a:bodyPr/>
        <a:lstStyle/>
        <a:p>
          <a:endParaRPr lang="en-US"/>
        </a:p>
      </dgm:t>
    </dgm:pt>
    <dgm:pt modelId="{4F6CB425-B508-4185-8814-B23FA9BAF4F5}" type="sibTrans" cxnId="{48CF2DE4-5058-4E9F-91E7-0EEB87994252}">
      <dgm:prSet/>
      <dgm:spPr/>
      <dgm:t>
        <a:bodyPr/>
        <a:lstStyle/>
        <a:p>
          <a:endParaRPr lang="en-US"/>
        </a:p>
      </dgm:t>
    </dgm:pt>
    <dgm:pt modelId="{4610C3EA-CBF1-470E-A207-2EF945ED289F}">
      <dgm:prSet/>
      <dgm:spPr/>
      <dgm:t>
        <a:bodyPr/>
        <a:lstStyle/>
        <a:p>
          <a:r>
            <a:rPr lang="en-US"/>
            <a:t>Working with UC Path Center to identify short- and long-term solutions</a:t>
          </a:r>
        </a:p>
      </dgm:t>
    </dgm:pt>
    <dgm:pt modelId="{C37AA4A3-0283-446E-887B-7467DB8EDC00}" type="parTrans" cxnId="{D5780A4A-B17D-46EA-ABA1-BFC3AE5B4CC1}">
      <dgm:prSet/>
      <dgm:spPr/>
      <dgm:t>
        <a:bodyPr/>
        <a:lstStyle/>
        <a:p>
          <a:endParaRPr lang="en-US"/>
        </a:p>
      </dgm:t>
    </dgm:pt>
    <dgm:pt modelId="{26165B61-791B-4D68-B300-D328F93468B7}" type="sibTrans" cxnId="{D5780A4A-B17D-46EA-ABA1-BFC3AE5B4CC1}">
      <dgm:prSet/>
      <dgm:spPr/>
      <dgm:t>
        <a:bodyPr/>
        <a:lstStyle/>
        <a:p>
          <a:endParaRPr lang="en-US"/>
        </a:p>
      </dgm:t>
    </dgm:pt>
    <dgm:pt modelId="{E1877528-CE52-46B8-B18B-0FA8E3934EB4}">
      <dgm:prSet/>
      <dgm:spPr/>
      <dgm:t>
        <a:bodyPr/>
        <a:lstStyle/>
        <a:p>
          <a:r>
            <a:rPr lang="en-US"/>
            <a:t>Non-Salary Cost Transfer deficiencies adding to Fund Manager workload</a:t>
          </a:r>
        </a:p>
      </dgm:t>
    </dgm:pt>
    <dgm:pt modelId="{523A0EB2-A3FE-4DE1-A565-13572A3BD271}" type="parTrans" cxnId="{08C7DA83-65D7-4ED2-A8ED-7FB14723FFD8}">
      <dgm:prSet/>
      <dgm:spPr/>
      <dgm:t>
        <a:bodyPr/>
        <a:lstStyle/>
        <a:p>
          <a:endParaRPr lang="en-US"/>
        </a:p>
      </dgm:t>
    </dgm:pt>
    <dgm:pt modelId="{E13689DB-D11D-45CA-A830-834036BD5377}" type="sibTrans" cxnId="{08C7DA83-65D7-4ED2-A8ED-7FB14723FFD8}">
      <dgm:prSet/>
      <dgm:spPr/>
      <dgm:t>
        <a:bodyPr/>
        <a:lstStyle/>
        <a:p>
          <a:endParaRPr lang="en-US"/>
        </a:p>
      </dgm:t>
    </dgm:pt>
    <dgm:pt modelId="{54E9733A-F835-40ED-BBB9-2D0A93906CB8}">
      <dgm:prSet/>
      <dgm:spPr/>
      <dgm:t>
        <a:bodyPr/>
        <a:lstStyle/>
        <a:p>
          <a:r>
            <a:rPr lang="en-US"/>
            <a:t>Request to improve non-salary cost transfer screens submitted and actively being worked on by UCSD/Oracle, delivery TBD</a:t>
          </a:r>
        </a:p>
      </dgm:t>
    </dgm:pt>
    <dgm:pt modelId="{81713DF9-EDDB-4FF2-ACA5-76DD5A7FB4A6}" type="parTrans" cxnId="{71B4A338-91B7-4112-9945-709F7F8973C8}">
      <dgm:prSet/>
      <dgm:spPr/>
      <dgm:t>
        <a:bodyPr/>
        <a:lstStyle/>
        <a:p>
          <a:endParaRPr lang="en-US"/>
        </a:p>
      </dgm:t>
    </dgm:pt>
    <dgm:pt modelId="{B157295E-0642-4B6A-8ECE-570E99A09F53}" type="sibTrans" cxnId="{71B4A338-91B7-4112-9945-709F7F8973C8}">
      <dgm:prSet/>
      <dgm:spPr/>
      <dgm:t>
        <a:bodyPr/>
        <a:lstStyle/>
        <a:p>
          <a:endParaRPr lang="en-US"/>
        </a:p>
      </dgm:t>
    </dgm:pt>
    <dgm:pt modelId="{0409E803-BBC7-4EA9-99B0-3265AFF95490}">
      <dgm:prSet/>
      <dgm:spPr/>
      <dgm:t>
        <a:bodyPr/>
        <a:lstStyle/>
        <a:p>
          <a:r>
            <a:rPr lang="en-US"/>
            <a:t>Enhancement requests to be reviewed by Committee Subgroup to ensure adequate coverage</a:t>
          </a:r>
        </a:p>
      </dgm:t>
    </dgm:pt>
    <dgm:pt modelId="{04F49D2F-DAB9-404D-8C60-2BE51DADAA2D}" type="parTrans" cxnId="{3D4AEC18-94E4-492E-BE05-406C2C69320B}">
      <dgm:prSet/>
      <dgm:spPr/>
      <dgm:t>
        <a:bodyPr/>
        <a:lstStyle/>
        <a:p>
          <a:endParaRPr lang="en-US"/>
        </a:p>
      </dgm:t>
    </dgm:pt>
    <dgm:pt modelId="{398EA539-D15F-4CE9-9D69-525E97703470}" type="sibTrans" cxnId="{3D4AEC18-94E4-492E-BE05-406C2C69320B}">
      <dgm:prSet/>
      <dgm:spPr/>
      <dgm:t>
        <a:bodyPr/>
        <a:lstStyle/>
        <a:p>
          <a:endParaRPr lang="en-US"/>
        </a:p>
      </dgm:t>
    </dgm:pt>
    <dgm:pt modelId="{84F7D514-AF52-48FA-BD29-ED405B5BFDB7}" type="pres">
      <dgm:prSet presAssocID="{306A6623-6187-4DF6-B496-775C0585A1B0}" presName="root" presStyleCnt="0">
        <dgm:presLayoutVars>
          <dgm:dir/>
          <dgm:resizeHandles val="exact"/>
        </dgm:presLayoutVars>
      </dgm:prSet>
      <dgm:spPr/>
    </dgm:pt>
    <dgm:pt modelId="{1ACAB4FA-63D8-4D52-86C0-C32CC72AD164}" type="pres">
      <dgm:prSet presAssocID="{F10158E8-7FD7-4D9A-9A6D-409BC24B774A}" presName="compNode" presStyleCnt="0"/>
      <dgm:spPr/>
    </dgm:pt>
    <dgm:pt modelId="{5ECC58B0-1296-4E24-B29F-78D17F92C1CA}" type="pres">
      <dgm:prSet presAssocID="{F10158E8-7FD7-4D9A-9A6D-409BC24B774A}" presName="bgRect" presStyleLbl="bgShp" presStyleIdx="0" presStyleCnt="4"/>
      <dgm:spPr/>
    </dgm:pt>
    <dgm:pt modelId="{03C3480A-5749-4CCF-8841-5D5EC709EEB2}" type="pres">
      <dgm:prSet presAssocID="{F10158E8-7FD7-4D9A-9A6D-409BC24B774A}"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02D4BA63-935B-4826-9F06-12EBE11A1721}" type="pres">
      <dgm:prSet presAssocID="{F10158E8-7FD7-4D9A-9A6D-409BC24B774A}" presName="spaceRect" presStyleCnt="0"/>
      <dgm:spPr/>
    </dgm:pt>
    <dgm:pt modelId="{40B204E9-67EE-454C-AF49-757E6F2AE59C}" type="pres">
      <dgm:prSet presAssocID="{F10158E8-7FD7-4D9A-9A6D-409BC24B774A}" presName="parTx" presStyleLbl="revTx" presStyleIdx="0" presStyleCnt="8">
        <dgm:presLayoutVars>
          <dgm:chMax val="0"/>
          <dgm:chPref val="0"/>
        </dgm:presLayoutVars>
      </dgm:prSet>
      <dgm:spPr/>
    </dgm:pt>
    <dgm:pt modelId="{A61BECEA-6805-43DA-B26C-4D999B81720D}" type="pres">
      <dgm:prSet presAssocID="{F10158E8-7FD7-4D9A-9A6D-409BC24B774A}" presName="desTx" presStyleLbl="revTx" presStyleIdx="1" presStyleCnt="8">
        <dgm:presLayoutVars/>
      </dgm:prSet>
      <dgm:spPr/>
    </dgm:pt>
    <dgm:pt modelId="{E810FAF1-0ABD-4332-B0F9-492EFCFDA706}" type="pres">
      <dgm:prSet presAssocID="{EF49A20D-84FF-4357-9630-9C725ED63507}" presName="sibTrans" presStyleCnt="0"/>
      <dgm:spPr/>
    </dgm:pt>
    <dgm:pt modelId="{C5EF28CD-9DD3-4CAD-BC0E-7BE69B41D734}" type="pres">
      <dgm:prSet presAssocID="{757BD5EA-2797-4B14-ADF5-4146298814BD}" presName="compNode" presStyleCnt="0"/>
      <dgm:spPr/>
    </dgm:pt>
    <dgm:pt modelId="{E643DAC6-80F7-40AD-B893-F2992B5A6AA6}" type="pres">
      <dgm:prSet presAssocID="{757BD5EA-2797-4B14-ADF5-4146298814BD}" presName="bgRect" presStyleLbl="bgShp" presStyleIdx="1" presStyleCnt="4"/>
      <dgm:spPr/>
    </dgm:pt>
    <dgm:pt modelId="{F50C8837-96DA-4DC9-B800-7A4F8941E1C6}" type="pres">
      <dgm:prSet presAssocID="{757BD5EA-2797-4B14-ADF5-4146298814BD}"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A982933-610C-4426-AAD4-96F12AFCE86C}" type="pres">
      <dgm:prSet presAssocID="{757BD5EA-2797-4B14-ADF5-4146298814BD}" presName="spaceRect" presStyleCnt="0"/>
      <dgm:spPr/>
    </dgm:pt>
    <dgm:pt modelId="{A95382B5-6159-4969-A1EF-983B4E289AA7}" type="pres">
      <dgm:prSet presAssocID="{757BD5EA-2797-4B14-ADF5-4146298814BD}" presName="parTx" presStyleLbl="revTx" presStyleIdx="2" presStyleCnt="8">
        <dgm:presLayoutVars>
          <dgm:chMax val="0"/>
          <dgm:chPref val="0"/>
        </dgm:presLayoutVars>
      </dgm:prSet>
      <dgm:spPr/>
    </dgm:pt>
    <dgm:pt modelId="{AAD1345B-D8D3-43FA-855E-7FB2B352DE69}" type="pres">
      <dgm:prSet presAssocID="{757BD5EA-2797-4B14-ADF5-4146298814BD}" presName="desTx" presStyleLbl="revTx" presStyleIdx="3" presStyleCnt="8">
        <dgm:presLayoutVars/>
      </dgm:prSet>
      <dgm:spPr/>
    </dgm:pt>
    <dgm:pt modelId="{D514413D-D204-469D-BE75-8A0A40959B90}" type="pres">
      <dgm:prSet presAssocID="{0DF3D1DC-0BE9-4997-B05D-6667D3D3DBC2}" presName="sibTrans" presStyleCnt="0"/>
      <dgm:spPr/>
    </dgm:pt>
    <dgm:pt modelId="{7D618F3A-4858-4A81-809D-088036D88773}" type="pres">
      <dgm:prSet presAssocID="{B3D02271-CD82-42F4-A2F3-1B56237BCC32}" presName="compNode" presStyleCnt="0"/>
      <dgm:spPr/>
    </dgm:pt>
    <dgm:pt modelId="{AEE289EC-CA6B-4E03-824D-FCD37DDB7724}" type="pres">
      <dgm:prSet presAssocID="{B3D02271-CD82-42F4-A2F3-1B56237BCC32}" presName="bgRect" presStyleLbl="bgShp" presStyleIdx="2" presStyleCnt="4"/>
      <dgm:spPr/>
    </dgm:pt>
    <dgm:pt modelId="{343BF61B-3BD2-4B70-B88F-ACE21E0089C8}" type="pres">
      <dgm:prSet presAssocID="{B3D02271-CD82-42F4-A2F3-1B56237BCC32}"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D2621E28-F659-4E5E-84EE-F0EDB3353537}" type="pres">
      <dgm:prSet presAssocID="{B3D02271-CD82-42F4-A2F3-1B56237BCC32}" presName="spaceRect" presStyleCnt="0"/>
      <dgm:spPr/>
    </dgm:pt>
    <dgm:pt modelId="{E08CEEDC-C5D0-4C3C-BA18-F6F8CFB1D251}" type="pres">
      <dgm:prSet presAssocID="{B3D02271-CD82-42F4-A2F3-1B56237BCC32}" presName="parTx" presStyleLbl="revTx" presStyleIdx="4" presStyleCnt="8">
        <dgm:presLayoutVars>
          <dgm:chMax val="0"/>
          <dgm:chPref val="0"/>
        </dgm:presLayoutVars>
      </dgm:prSet>
      <dgm:spPr/>
    </dgm:pt>
    <dgm:pt modelId="{F5EB704D-08FD-47A7-8397-BB13A1A55001}" type="pres">
      <dgm:prSet presAssocID="{B3D02271-CD82-42F4-A2F3-1B56237BCC32}" presName="desTx" presStyleLbl="revTx" presStyleIdx="5" presStyleCnt="8">
        <dgm:presLayoutVars/>
      </dgm:prSet>
      <dgm:spPr/>
    </dgm:pt>
    <dgm:pt modelId="{F745F7AF-B185-46BD-8B79-0C685B814E28}" type="pres">
      <dgm:prSet presAssocID="{4F6CB425-B508-4185-8814-B23FA9BAF4F5}" presName="sibTrans" presStyleCnt="0"/>
      <dgm:spPr/>
    </dgm:pt>
    <dgm:pt modelId="{6E7FA658-E62D-4453-A515-BF426F1799B8}" type="pres">
      <dgm:prSet presAssocID="{E1877528-CE52-46B8-B18B-0FA8E3934EB4}" presName="compNode" presStyleCnt="0"/>
      <dgm:spPr/>
    </dgm:pt>
    <dgm:pt modelId="{CAC589C8-F47F-42F8-B899-DBDA277B1BCE}" type="pres">
      <dgm:prSet presAssocID="{E1877528-CE52-46B8-B18B-0FA8E3934EB4}" presName="bgRect" presStyleLbl="bgShp" presStyleIdx="3" presStyleCnt="4"/>
      <dgm:spPr/>
    </dgm:pt>
    <dgm:pt modelId="{1CEF0C8B-999C-436F-96D3-B11B10524B32}" type="pres">
      <dgm:prSet presAssocID="{E1877528-CE52-46B8-B18B-0FA8E3934EB4}"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8A933C0A-5B3E-482A-BC5D-E18EAF1507DE}" type="pres">
      <dgm:prSet presAssocID="{E1877528-CE52-46B8-B18B-0FA8E3934EB4}" presName="spaceRect" presStyleCnt="0"/>
      <dgm:spPr/>
    </dgm:pt>
    <dgm:pt modelId="{0236C627-D09B-45AE-B83B-0F748A41E18A}" type="pres">
      <dgm:prSet presAssocID="{E1877528-CE52-46B8-B18B-0FA8E3934EB4}" presName="parTx" presStyleLbl="revTx" presStyleIdx="6" presStyleCnt="8">
        <dgm:presLayoutVars>
          <dgm:chMax val="0"/>
          <dgm:chPref val="0"/>
        </dgm:presLayoutVars>
      </dgm:prSet>
      <dgm:spPr/>
    </dgm:pt>
    <dgm:pt modelId="{FBAE727A-BAE3-4BEE-9C1E-C100C7137C1D}" type="pres">
      <dgm:prSet presAssocID="{E1877528-CE52-46B8-B18B-0FA8E3934EB4}" presName="desTx" presStyleLbl="revTx" presStyleIdx="7" presStyleCnt="8">
        <dgm:presLayoutVars/>
      </dgm:prSet>
      <dgm:spPr/>
    </dgm:pt>
  </dgm:ptLst>
  <dgm:cxnLst>
    <dgm:cxn modelId="{64B93605-2B70-491E-A93F-B1C9662110BF}" type="presOf" srcId="{A6A1DB65-CBF8-4D85-A132-ADE68D462474}" destId="{AAD1345B-D8D3-43FA-855E-7FB2B352DE69}" srcOrd="0" destOrd="1" presId="urn:microsoft.com/office/officeart/2018/2/layout/IconVerticalSolidList"/>
    <dgm:cxn modelId="{FFDB570E-2016-40D5-8FAC-DA30E43E3B56}" srcId="{F10158E8-7FD7-4D9A-9A6D-409BC24B774A}" destId="{5CFF0619-9C81-4055-825D-0A88FFC59714}" srcOrd="0" destOrd="0" parTransId="{FE1B5398-6CFD-495E-8AD3-FB273C4ED334}" sibTransId="{2A55FA00-AF15-4DAB-9083-207F8185E166}"/>
    <dgm:cxn modelId="{3D4AEC18-94E4-492E-BE05-406C2C69320B}" srcId="{E1877528-CE52-46B8-B18B-0FA8E3934EB4}" destId="{0409E803-BBC7-4EA9-99B0-3265AFF95490}" srcOrd="1" destOrd="0" parTransId="{04F49D2F-DAB9-404D-8C60-2BE51DADAA2D}" sibTransId="{398EA539-D15F-4CE9-9D69-525E97703470}"/>
    <dgm:cxn modelId="{879FF220-AA4B-4EAC-B315-C650216C6E5B}" type="presOf" srcId="{E1877528-CE52-46B8-B18B-0FA8E3934EB4}" destId="{0236C627-D09B-45AE-B83B-0F748A41E18A}" srcOrd="0" destOrd="0" presId="urn:microsoft.com/office/officeart/2018/2/layout/IconVerticalSolidList"/>
    <dgm:cxn modelId="{71B4A338-91B7-4112-9945-709F7F8973C8}" srcId="{E1877528-CE52-46B8-B18B-0FA8E3934EB4}" destId="{54E9733A-F835-40ED-BBB9-2D0A93906CB8}" srcOrd="0" destOrd="0" parTransId="{81713DF9-EDDB-4FF2-ACA5-76DD5A7FB4A6}" sibTransId="{B157295E-0642-4B6A-8ECE-570E99A09F53}"/>
    <dgm:cxn modelId="{E7CFBB47-B27E-4C32-A630-699AF71317DE}" type="presOf" srcId="{855C3DAD-6839-4F5F-8282-4623EBF41479}" destId="{AAD1345B-D8D3-43FA-855E-7FB2B352DE69}" srcOrd="0" destOrd="0" presId="urn:microsoft.com/office/officeart/2018/2/layout/IconVerticalSolidList"/>
    <dgm:cxn modelId="{D5780A4A-B17D-46EA-ABA1-BFC3AE5B4CC1}" srcId="{B3D02271-CD82-42F4-A2F3-1B56237BCC32}" destId="{4610C3EA-CBF1-470E-A207-2EF945ED289F}" srcOrd="0" destOrd="0" parTransId="{C37AA4A3-0283-446E-887B-7467DB8EDC00}" sibTransId="{26165B61-791B-4D68-B300-D328F93468B7}"/>
    <dgm:cxn modelId="{06FC676C-0EC7-4982-8F62-62CBD1F40367}" type="presOf" srcId="{5CFF0619-9C81-4055-825D-0A88FFC59714}" destId="{A61BECEA-6805-43DA-B26C-4D999B81720D}" srcOrd="0" destOrd="0" presId="urn:microsoft.com/office/officeart/2018/2/layout/IconVerticalSolidList"/>
    <dgm:cxn modelId="{99133A6E-516F-4E9C-A69D-8B00470C6277}" type="presOf" srcId="{757BD5EA-2797-4B14-ADF5-4146298814BD}" destId="{A95382B5-6159-4969-A1EF-983B4E289AA7}" srcOrd="0" destOrd="0" presId="urn:microsoft.com/office/officeart/2018/2/layout/IconVerticalSolidList"/>
    <dgm:cxn modelId="{151F6A77-FE18-486E-AF2F-0A420EB3EC3F}" srcId="{306A6623-6187-4DF6-B496-775C0585A1B0}" destId="{757BD5EA-2797-4B14-ADF5-4146298814BD}" srcOrd="1" destOrd="0" parTransId="{29D1C280-945D-4EFD-98D7-A85024CEA443}" sibTransId="{0DF3D1DC-0BE9-4997-B05D-6667D3D3DBC2}"/>
    <dgm:cxn modelId="{7440B577-04FC-456F-9872-45866BF7C9B0}" type="presOf" srcId="{B3D02271-CD82-42F4-A2F3-1B56237BCC32}" destId="{E08CEEDC-C5D0-4C3C-BA18-F6F8CFB1D251}" srcOrd="0" destOrd="0" presId="urn:microsoft.com/office/officeart/2018/2/layout/IconVerticalSolidList"/>
    <dgm:cxn modelId="{3FCD4A7A-6230-48E6-ACD5-7B0AC2AC8151}" type="presOf" srcId="{0409E803-BBC7-4EA9-99B0-3265AFF95490}" destId="{FBAE727A-BAE3-4BEE-9C1E-C100C7137C1D}" srcOrd="0" destOrd="1" presId="urn:microsoft.com/office/officeart/2018/2/layout/IconVerticalSolidList"/>
    <dgm:cxn modelId="{AC516682-0B74-4B3C-A8C4-A543FBC74340}" type="presOf" srcId="{306A6623-6187-4DF6-B496-775C0585A1B0}" destId="{84F7D514-AF52-48FA-BD29-ED405B5BFDB7}" srcOrd="0" destOrd="0" presId="urn:microsoft.com/office/officeart/2018/2/layout/IconVerticalSolidList"/>
    <dgm:cxn modelId="{08C7DA83-65D7-4ED2-A8ED-7FB14723FFD8}" srcId="{306A6623-6187-4DF6-B496-775C0585A1B0}" destId="{E1877528-CE52-46B8-B18B-0FA8E3934EB4}" srcOrd="3" destOrd="0" parTransId="{523A0EB2-A3FE-4DE1-A565-13572A3BD271}" sibTransId="{E13689DB-D11D-45CA-A830-834036BD5377}"/>
    <dgm:cxn modelId="{2E7C6F9B-8C6A-4B19-A2FC-FD40482F4BDB}" type="presOf" srcId="{54E9733A-F835-40ED-BBB9-2D0A93906CB8}" destId="{FBAE727A-BAE3-4BEE-9C1E-C100C7137C1D}" srcOrd="0" destOrd="0" presId="urn:microsoft.com/office/officeart/2018/2/layout/IconVerticalSolidList"/>
    <dgm:cxn modelId="{BFD053AC-755B-452C-935A-0B9915A0470C}" type="presOf" srcId="{0EC74366-0F05-4369-94A2-66926F619D7F}" destId="{A61BECEA-6805-43DA-B26C-4D999B81720D}" srcOrd="0" destOrd="1" presId="urn:microsoft.com/office/officeart/2018/2/layout/IconVerticalSolidList"/>
    <dgm:cxn modelId="{2D2B98B4-2755-45EE-9F4E-FEADA2DC7D23}" srcId="{757BD5EA-2797-4B14-ADF5-4146298814BD}" destId="{855C3DAD-6839-4F5F-8282-4623EBF41479}" srcOrd="0" destOrd="0" parTransId="{A3FC747B-3AE8-4393-AAF1-A91B192F3908}" sibTransId="{702C20D2-9002-4A40-9D15-C458CC5DA447}"/>
    <dgm:cxn modelId="{9CE2DFB5-3778-46EF-B88A-402C99BF0BEB}" srcId="{306A6623-6187-4DF6-B496-775C0585A1B0}" destId="{F10158E8-7FD7-4D9A-9A6D-409BC24B774A}" srcOrd="0" destOrd="0" parTransId="{9B6B3EC7-BA32-4438-9BBE-7A2E6BE7F178}" sibTransId="{EF49A20D-84FF-4357-9630-9C725ED63507}"/>
    <dgm:cxn modelId="{9D6637B6-1E99-4562-8771-4CBCB981966D}" type="presOf" srcId="{4610C3EA-CBF1-470E-A207-2EF945ED289F}" destId="{F5EB704D-08FD-47A7-8397-BB13A1A55001}" srcOrd="0" destOrd="0" presId="urn:microsoft.com/office/officeart/2018/2/layout/IconVerticalSolidList"/>
    <dgm:cxn modelId="{28C5BEB7-9EA3-4A6F-956C-4EC41AC01A9D}" srcId="{F10158E8-7FD7-4D9A-9A6D-409BC24B774A}" destId="{0EC74366-0F05-4369-94A2-66926F619D7F}" srcOrd="1" destOrd="0" parTransId="{8AF12A33-2ED8-4179-8205-72C362856B42}" sibTransId="{984F0C24-12D6-41F8-9872-1FE26E4E4E30}"/>
    <dgm:cxn modelId="{7FA284C8-8C08-471B-B846-3C486ADFFD07}" type="presOf" srcId="{F10158E8-7FD7-4D9A-9A6D-409BC24B774A}" destId="{40B204E9-67EE-454C-AF49-757E6F2AE59C}" srcOrd="0" destOrd="0" presId="urn:microsoft.com/office/officeart/2018/2/layout/IconVerticalSolidList"/>
    <dgm:cxn modelId="{48CF2DE4-5058-4E9F-91E7-0EEB87994252}" srcId="{306A6623-6187-4DF6-B496-775C0585A1B0}" destId="{B3D02271-CD82-42F4-A2F3-1B56237BCC32}" srcOrd="2" destOrd="0" parTransId="{F8E621FE-BE63-419B-805D-E98B3B3FD506}" sibTransId="{4F6CB425-B508-4185-8814-B23FA9BAF4F5}"/>
    <dgm:cxn modelId="{7F871BFC-F37C-4216-B058-620F235F6A7B}" srcId="{757BD5EA-2797-4B14-ADF5-4146298814BD}" destId="{A6A1DB65-CBF8-4D85-A132-ADE68D462474}" srcOrd="1" destOrd="0" parTransId="{13D1A7B1-2607-49BE-896F-E27805D50AE3}" sibTransId="{B886FE51-EF37-4AC3-83E6-99D4204B6FA1}"/>
    <dgm:cxn modelId="{40140722-9336-4A92-A102-7B028965B317}" type="presParOf" srcId="{84F7D514-AF52-48FA-BD29-ED405B5BFDB7}" destId="{1ACAB4FA-63D8-4D52-86C0-C32CC72AD164}" srcOrd="0" destOrd="0" presId="urn:microsoft.com/office/officeart/2018/2/layout/IconVerticalSolidList"/>
    <dgm:cxn modelId="{202EFEB0-7E31-4EDC-B8F2-A99DCF1DFAA9}" type="presParOf" srcId="{1ACAB4FA-63D8-4D52-86C0-C32CC72AD164}" destId="{5ECC58B0-1296-4E24-B29F-78D17F92C1CA}" srcOrd="0" destOrd="0" presId="urn:microsoft.com/office/officeart/2018/2/layout/IconVerticalSolidList"/>
    <dgm:cxn modelId="{14E26F89-1963-45A0-8C44-D6C2F172FD71}" type="presParOf" srcId="{1ACAB4FA-63D8-4D52-86C0-C32CC72AD164}" destId="{03C3480A-5749-4CCF-8841-5D5EC709EEB2}" srcOrd="1" destOrd="0" presId="urn:microsoft.com/office/officeart/2018/2/layout/IconVerticalSolidList"/>
    <dgm:cxn modelId="{3BC099C1-A39B-46C9-A98E-1C9080797360}" type="presParOf" srcId="{1ACAB4FA-63D8-4D52-86C0-C32CC72AD164}" destId="{02D4BA63-935B-4826-9F06-12EBE11A1721}" srcOrd="2" destOrd="0" presId="urn:microsoft.com/office/officeart/2018/2/layout/IconVerticalSolidList"/>
    <dgm:cxn modelId="{159CF311-4450-4843-B47B-C34AAFA7BB7A}" type="presParOf" srcId="{1ACAB4FA-63D8-4D52-86C0-C32CC72AD164}" destId="{40B204E9-67EE-454C-AF49-757E6F2AE59C}" srcOrd="3" destOrd="0" presId="urn:microsoft.com/office/officeart/2018/2/layout/IconVerticalSolidList"/>
    <dgm:cxn modelId="{CB485374-3B74-44F0-A2BB-A077C0514264}" type="presParOf" srcId="{1ACAB4FA-63D8-4D52-86C0-C32CC72AD164}" destId="{A61BECEA-6805-43DA-B26C-4D999B81720D}" srcOrd="4" destOrd="0" presId="urn:microsoft.com/office/officeart/2018/2/layout/IconVerticalSolidList"/>
    <dgm:cxn modelId="{C1DE731C-B90F-4489-86DD-C28193383652}" type="presParOf" srcId="{84F7D514-AF52-48FA-BD29-ED405B5BFDB7}" destId="{E810FAF1-0ABD-4332-B0F9-492EFCFDA706}" srcOrd="1" destOrd="0" presId="urn:microsoft.com/office/officeart/2018/2/layout/IconVerticalSolidList"/>
    <dgm:cxn modelId="{F47D853C-1A7E-4A8B-8CF2-0E1EB7B6417E}" type="presParOf" srcId="{84F7D514-AF52-48FA-BD29-ED405B5BFDB7}" destId="{C5EF28CD-9DD3-4CAD-BC0E-7BE69B41D734}" srcOrd="2" destOrd="0" presId="urn:microsoft.com/office/officeart/2018/2/layout/IconVerticalSolidList"/>
    <dgm:cxn modelId="{09DDC69B-3888-4CA5-A2A9-08A843415C4D}" type="presParOf" srcId="{C5EF28CD-9DD3-4CAD-BC0E-7BE69B41D734}" destId="{E643DAC6-80F7-40AD-B893-F2992B5A6AA6}" srcOrd="0" destOrd="0" presId="urn:microsoft.com/office/officeart/2018/2/layout/IconVerticalSolidList"/>
    <dgm:cxn modelId="{FD5DAE89-7C2C-42F2-BEB3-35F4410D92FA}" type="presParOf" srcId="{C5EF28CD-9DD3-4CAD-BC0E-7BE69B41D734}" destId="{F50C8837-96DA-4DC9-B800-7A4F8941E1C6}" srcOrd="1" destOrd="0" presId="urn:microsoft.com/office/officeart/2018/2/layout/IconVerticalSolidList"/>
    <dgm:cxn modelId="{E7DC7B47-8D8C-4968-B8B6-BF679E266231}" type="presParOf" srcId="{C5EF28CD-9DD3-4CAD-BC0E-7BE69B41D734}" destId="{2A982933-610C-4426-AAD4-96F12AFCE86C}" srcOrd="2" destOrd="0" presId="urn:microsoft.com/office/officeart/2018/2/layout/IconVerticalSolidList"/>
    <dgm:cxn modelId="{7D9792E0-259C-4E51-88E6-BA86677845F5}" type="presParOf" srcId="{C5EF28CD-9DD3-4CAD-BC0E-7BE69B41D734}" destId="{A95382B5-6159-4969-A1EF-983B4E289AA7}" srcOrd="3" destOrd="0" presId="urn:microsoft.com/office/officeart/2018/2/layout/IconVerticalSolidList"/>
    <dgm:cxn modelId="{EF50741C-D593-4FB1-8159-FEEAC7DF4029}" type="presParOf" srcId="{C5EF28CD-9DD3-4CAD-BC0E-7BE69B41D734}" destId="{AAD1345B-D8D3-43FA-855E-7FB2B352DE69}" srcOrd="4" destOrd="0" presId="urn:microsoft.com/office/officeart/2018/2/layout/IconVerticalSolidList"/>
    <dgm:cxn modelId="{542C3B58-9568-4C14-9568-66B64FD43663}" type="presParOf" srcId="{84F7D514-AF52-48FA-BD29-ED405B5BFDB7}" destId="{D514413D-D204-469D-BE75-8A0A40959B90}" srcOrd="3" destOrd="0" presId="urn:microsoft.com/office/officeart/2018/2/layout/IconVerticalSolidList"/>
    <dgm:cxn modelId="{0848C63A-2F3D-46BB-858A-DF10F44DEA12}" type="presParOf" srcId="{84F7D514-AF52-48FA-BD29-ED405B5BFDB7}" destId="{7D618F3A-4858-4A81-809D-088036D88773}" srcOrd="4" destOrd="0" presId="urn:microsoft.com/office/officeart/2018/2/layout/IconVerticalSolidList"/>
    <dgm:cxn modelId="{81910C54-E912-44A4-ACD3-A91FA44E9B04}" type="presParOf" srcId="{7D618F3A-4858-4A81-809D-088036D88773}" destId="{AEE289EC-CA6B-4E03-824D-FCD37DDB7724}" srcOrd="0" destOrd="0" presId="urn:microsoft.com/office/officeart/2018/2/layout/IconVerticalSolidList"/>
    <dgm:cxn modelId="{EA56FDD1-0D94-4F58-B3DD-827D88FE817E}" type="presParOf" srcId="{7D618F3A-4858-4A81-809D-088036D88773}" destId="{343BF61B-3BD2-4B70-B88F-ACE21E0089C8}" srcOrd="1" destOrd="0" presId="urn:microsoft.com/office/officeart/2018/2/layout/IconVerticalSolidList"/>
    <dgm:cxn modelId="{E756CC56-6AA2-4344-8871-7518FA0C5B3B}" type="presParOf" srcId="{7D618F3A-4858-4A81-809D-088036D88773}" destId="{D2621E28-F659-4E5E-84EE-F0EDB3353537}" srcOrd="2" destOrd="0" presId="urn:microsoft.com/office/officeart/2018/2/layout/IconVerticalSolidList"/>
    <dgm:cxn modelId="{DE074109-0051-48D2-A498-F0FBA1FEC303}" type="presParOf" srcId="{7D618F3A-4858-4A81-809D-088036D88773}" destId="{E08CEEDC-C5D0-4C3C-BA18-F6F8CFB1D251}" srcOrd="3" destOrd="0" presId="urn:microsoft.com/office/officeart/2018/2/layout/IconVerticalSolidList"/>
    <dgm:cxn modelId="{69421285-D1CA-434E-8258-D3AA310879F0}" type="presParOf" srcId="{7D618F3A-4858-4A81-809D-088036D88773}" destId="{F5EB704D-08FD-47A7-8397-BB13A1A55001}" srcOrd="4" destOrd="0" presId="urn:microsoft.com/office/officeart/2018/2/layout/IconVerticalSolidList"/>
    <dgm:cxn modelId="{CAF3F29D-D755-49D2-9C6E-184CD75D03BB}" type="presParOf" srcId="{84F7D514-AF52-48FA-BD29-ED405B5BFDB7}" destId="{F745F7AF-B185-46BD-8B79-0C685B814E28}" srcOrd="5" destOrd="0" presId="urn:microsoft.com/office/officeart/2018/2/layout/IconVerticalSolidList"/>
    <dgm:cxn modelId="{F779CE21-BF07-4342-BF0E-F2B9559B644C}" type="presParOf" srcId="{84F7D514-AF52-48FA-BD29-ED405B5BFDB7}" destId="{6E7FA658-E62D-4453-A515-BF426F1799B8}" srcOrd="6" destOrd="0" presId="urn:microsoft.com/office/officeart/2018/2/layout/IconVerticalSolidList"/>
    <dgm:cxn modelId="{3FA52254-A24B-4FE2-A6E9-848D7C9CA172}" type="presParOf" srcId="{6E7FA658-E62D-4453-A515-BF426F1799B8}" destId="{CAC589C8-F47F-42F8-B899-DBDA277B1BCE}" srcOrd="0" destOrd="0" presId="urn:microsoft.com/office/officeart/2018/2/layout/IconVerticalSolidList"/>
    <dgm:cxn modelId="{A22C5FBA-7B4B-478C-BD4C-601B33F25043}" type="presParOf" srcId="{6E7FA658-E62D-4453-A515-BF426F1799B8}" destId="{1CEF0C8B-999C-436F-96D3-B11B10524B32}" srcOrd="1" destOrd="0" presId="urn:microsoft.com/office/officeart/2018/2/layout/IconVerticalSolidList"/>
    <dgm:cxn modelId="{D9A02952-93F1-4AB5-85FA-A7AE933A8303}" type="presParOf" srcId="{6E7FA658-E62D-4453-A515-BF426F1799B8}" destId="{8A933C0A-5B3E-482A-BC5D-E18EAF1507DE}" srcOrd="2" destOrd="0" presId="urn:microsoft.com/office/officeart/2018/2/layout/IconVerticalSolidList"/>
    <dgm:cxn modelId="{0641F7E4-483F-483C-9DED-C836989455B4}" type="presParOf" srcId="{6E7FA658-E62D-4453-A515-BF426F1799B8}" destId="{0236C627-D09B-45AE-B83B-0F748A41E18A}" srcOrd="3" destOrd="0" presId="urn:microsoft.com/office/officeart/2018/2/layout/IconVerticalSolidList"/>
    <dgm:cxn modelId="{EFB82ADC-D9D5-4C63-B170-1B38417A388E}" type="presParOf" srcId="{6E7FA658-E62D-4453-A515-BF426F1799B8}" destId="{FBAE727A-BAE3-4BEE-9C1E-C100C7137C1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70C0-27CB-5A45-9EBF-DCAAF0A530C6}" type="doc">
      <dgm:prSet loTypeId="urn:microsoft.com/office/officeart/2005/8/layout/target3" loCatId="" qsTypeId="urn:microsoft.com/office/officeart/2005/8/quickstyle/simple1" qsCatId="simple" csTypeId="urn:microsoft.com/office/officeart/2005/8/colors/colorful5" csCatId="colorful" phldr="1"/>
      <dgm:spPr/>
      <dgm:t>
        <a:bodyPr/>
        <a:lstStyle/>
        <a:p>
          <a:endParaRPr lang="en-US"/>
        </a:p>
      </dgm:t>
    </dgm:pt>
    <dgm:pt modelId="{B92BD528-9FB5-184E-82CA-564057562369}">
      <dgm:prSet phldrT="[Text]"/>
      <dgm:spPr/>
      <dgm:t>
        <a:bodyPr/>
        <a:lstStyle/>
        <a:p>
          <a:r>
            <a:rPr lang="en-US" dirty="0"/>
            <a:t>VC Area support</a:t>
          </a:r>
        </a:p>
      </dgm:t>
    </dgm:pt>
    <dgm:pt modelId="{976FC7E9-F205-6D42-A9F6-3EC0BA92F39F}" type="parTrans" cxnId="{C3B7BDF8-C4DF-FE4C-A36D-A47FB4BE9668}">
      <dgm:prSet/>
      <dgm:spPr/>
      <dgm:t>
        <a:bodyPr/>
        <a:lstStyle/>
        <a:p>
          <a:endParaRPr lang="en-US"/>
        </a:p>
      </dgm:t>
    </dgm:pt>
    <dgm:pt modelId="{584BE53B-1D5F-7346-9166-AF7A1320904A}" type="sibTrans" cxnId="{C3B7BDF8-C4DF-FE4C-A36D-A47FB4BE9668}">
      <dgm:prSet/>
      <dgm:spPr/>
      <dgm:t>
        <a:bodyPr/>
        <a:lstStyle/>
        <a:p>
          <a:endParaRPr lang="en-US"/>
        </a:p>
      </dgm:t>
    </dgm:pt>
    <dgm:pt modelId="{B9626C4C-E1FA-FC4B-B26E-C00F6DEC793C}">
      <dgm:prSet phldrT="[Text]"/>
      <dgm:spPr/>
      <dgm:t>
        <a:bodyPr/>
        <a:lstStyle/>
        <a:p>
          <a:r>
            <a:rPr lang="en-US"/>
            <a:t>Tiger/SWAT teams</a:t>
          </a:r>
        </a:p>
      </dgm:t>
    </dgm:pt>
    <dgm:pt modelId="{98ECFC4D-9E0F-314B-9B6C-A780EFE259E4}" type="parTrans" cxnId="{2603DB7D-0205-F94F-B8DD-BD302B4B60BE}">
      <dgm:prSet/>
      <dgm:spPr/>
      <dgm:t>
        <a:bodyPr/>
        <a:lstStyle/>
        <a:p>
          <a:endParaRPr lang="en-US"/>
        </a:p>
      </dgm:t>
    </dgm:pt>
    <dgm:pt modelId="{3F1192FC-6722-DE4B-BCF4-AB94D9B1A89F}" type="sibTrans" cxnId="{2603DB7D-0205-F94F-B8DD-BD302B4B60BE}">
      <dgm:prSet/>
      <dgm:spPr/>
      <dgm:t>
        <a:bodyPr/>
        <a:lstStyle/>
        <a:p>
          <a:endParaRPr lang="en-US"/>
        </a:p>
      </dgm:t>
    </dgm:pt>
    <dgm:pt modelId="{431181F3-479F-A349-9B0F-BC334ED09DC4}">
      <dgm:prSet phldrT="[Text]"/>
      <dgm:spPr/>
      <dgm:t>
        <a:bodyPr/>
        <a:lstStyle/>
        <a:p>
          <a:r>
            <a:rPr lang="en-US"/>
            <a:t>Central Finance Help Desk</a:t>
          </a:r>
        </a:p>
      </dgm:t>
    </dgm:pt>
    <dgm:pt modelId="{5B202D26-385A-2B4A-A684-C72673639AC2}" type="parTrans" cxnId="{96CAF2CE-E076-B841-80EF-23645DC0D721}">
      <dgm:prSet/>
      <dgm:spPr/>
      <dgm:t>
        <a:bodyPr/>
        <a:lstStyle/>
        <a:p>
          <a:endParaRPr lang="en-US"/>
        </a:p>
      </dgm:t>
    </dgm:pt>
    <dgm:pt modelId="{34B8A282-3596-5D41-B777-8B4765162B51}" type="sibTrans" cxnId="{96CAF2CE-E076-B841-80EF-23645DC0D721}">
      <dgm:prSet/>
      <dgm:spPr/>
      <dgm:t>
        <a:bodyPr/>
        <a:lstStyle/>
        <a:p>
          <a:endParaRPr lang="en-US"/>
        </a:p>
      </dgm:t>
    </dgm:pt>
    <dgm:pt modelId="{EF943C0D-C438-C649-A3EA-11F9526E90C7}">
      <dgm:prSet phldrT="[Text]"/>
      <dgm:spPr/>
      <dgm:t>
        <a:bodyPr/>
        <a:lstStyle/>
        <a:p>
          <a:r>
            <a:rPr lang="en-US"/>
            <a:t>One-stop shop for all things Finance</a:t>
          </a:r>
        </a:p>
      </dgm:t>
    </dgm:pt>
    <dgm:pt modelId="{9D78115C-7075-E749-817A-FE3B86959E13}" type="parTrans" cxnId="{C41224F9-BD79-9147-AB69-F77EBD243B17}">
      <dgm:prSet/>
      <dgm:spPr/>
      <dgm:t>
        <a:bodyPr/>
        <a:lstStyle/>
        <a:p>
          <a:endParaRPr lang="en-US"/>
        </a:p>
      </dgm:t>
    </dgm:pt>
    <dgm:pt modelId="{831BFDBB-1AA2-2346-AA47-D0CB5DA2F92C}" type="sibTrans" cxnId="{C41224F9-BD79-9147-AB69-F77EBD243B17}">
      <dgm:prSet/>
      <dgm:spPr/>
      <dgm:t>
        <a:bodyPr/>
        <a:lstStyle/>
        <a:p>
          <a:endParaRPr lang="en-US"/>
        </a:p>
      </dgm:t>
    </dgm:pt>
    <dgm:pt modelId="{86880128-238D-474D-BDAA-EBCED434BFF2}">
      <dgm:prSet phldrT="[Text]"/>
      <dgm:spPr/>
      <dgm:t>
        <a:bodyPr/>
        <a:lstStyle/>
        <a:p>
          <a:r>
            <a:rPr lang="en-US"/>
            <a:t>Proactive reconciliation and outreach</a:t>
          </a:r>
        </a:p>
      </dgm:t>
    </dgm:pt>
    <dgm:pt modelId="{BA509A43-5039-0D49-B10B-CCCC8EA90BA7}" type="parTrans" cxnId="{F9A899BC-5C5C-F54F-BF04-58C13F9476ED}">
      <dgm:prSet/>
      <dgm:spPr/>
      <dgm:t>
        <a:bodyPr/>
        <a:lstStyle/>
        <a:p>
          <a:endParaRPr lang="en-US"/>
        </a:p>
      </dgm:t>
    </dgm:pt>
    <dgm:pt modelId="{71D56185-AE15-8844-AF28-37A72B370816}" type="sibTrans" cxnId="{F9A899BC-5C5C-F54F-BF04-58C13F9476ED}">
      <dgm:prSet/>
      <dgm:spPr/>
      <dgm:t>
        <a:bodyPr/>
        <a:lstStyle/>
        <a:p>
          <a:endParaRPr lang="en-US"/>
        </a:p>
      </dgm:t>
    </dgm:pt>
    <dgm:pt modelId="{CC5732B4-2C82-6E45-80DE-2EED67C35A91}">
      <dgm:prSet phldrT="[Text]"/>
      <dgm:spPr/>
      <dgm:t>
        <a:bodyPr/>
        <a:lstStyle/>
        <a:p>
          <a:r>
            <a:rPr lang="en-US"/>
            <a:t>Process and System Support</a:t>
          </a:r>
        </a:p>
      </dgm:t>
    </dgm:pt>
    <dgm:pt modelId="{421E720B-301C-194A-BDF1-FD0C64D5F844}" type="parTrans" cxnId="{4FA08E47-1BDB-F943-840F-019C7BE3359F}">
      <dgm:prSet/>
      <dgm:spPr/>
      <dgm:t>
        <a:bodyPr/>
        <a:lstStyle/>
        <a:p>
          <a:endParaRPr lang="en-US"/>
        </a:p>
      </dgm:t>
    </dgm:pt>
    <dgm:pt modelId="{33A39CF9-0226-1D4E-BEE6-D6B570890BF8}" type="sibTrans" cxnId="{4FA08E47-1BDB-F943-840F-019C7BE3359F}">
      <dgm:prSet/>
      <dgm:spPr/>
      <dgm:t>
        <a:bodyPr/>
        <a:lstStyle/>
        <a:p>
          <a:endParaRPr lang="en-US"/>
        </a:p>
      </dgm:t>
    </dgm:pt>
    <dgm:pt modelId="{CD3B8163-39E6-F64F-9C02-9647A82A00CF}">
      <dgm:prSet phldrT="[Text]"/>
      <dgm:spPr/>
      <dgm:t>
        <a:bodyPr/>
        <a:lstStyle/>
        <a:p>
          <a:r>
            <a:rPr lang="en-US"/>
            <a:t>Process and policy Subject Matter Experts (SME)</a:t>
          </a:r>
        </a:p>
      </dgm:t>
    </dgm:pt>
    <dgm:pt modelId="{2E91755A-A90D-8849-B2EA-A134978B58F9}" type="parTrans" cxnId="{59DA4167-A55E-AA4B-9B71-6CB9FA671699}">
      <dgm:prSet/>
      <dgm:spPr/>
      <dgm:t>
        <a:bodyPr/>
        <a:lstStyle/>
        <a:p>
          <a:endParaRPr lang="en-US"/>
        </a:p>
      </dgm:t>
    </dgm:pt>
    <dgm:pt modelId="{13AA1CEE-8BF9-4240-B897-5E5760ACC129}" type="sibTrans" cxnId="{59DA4167-A55E-AA4B-9B71-6CB9FA671699}">
      <dgm:prSet/>
      <dgm:spPr/>
      <dgm:t>
        <a:bodyPr/>
        <a:lstStyle/>
        <a:p>
          <a:endParaRPr lang="en-US"/>
        </a:p>
      </dgm:t>
    </dgm:pt>
    <dgm:pt modelId="{CB2D4E41-87B4-EB42-AD25-4892594959C4}">
      <dgm:prSet phldrT="[Text]"/>
      <dgm:spPr/>
      <dgm:t>
        <a:bodyPr/>
        <a:lstStyle/>
        <a:p>
          <a:r>
            <a:rPr lang="en-US"/>
            <a:t>Functional and Technical Configuration (SME/ITS)</a:t>
          </a:r>
        </a:p>
      </dgm:t>
    </dgm:pt>
    <dgm:pt modelId="{578BE02E-7359-CA4C-BEBF-36ADEC399E23}" type="parTrans" cxnId="{077F6150-2F3C-7548-9A7F-169DC51AE56B}">
      <dgm:prSet/>
      <dgm:spPr/>
      <dgm:t>
        <a:bodyPr/>
        <a:lstStyle/>
        <a:p>
          <a:endParaRPr lang="en-US"/>
        </a:p>
      </dgm:t>
    </dgm:pt>
    <dgm:pt modelId="{6C3EAE7E-7A6A-424F-896C-61B4F498F904}" type="sibTrans" cxnId="{077F6150-2F3C-7548-9A7F-169DC51AE56B}">
      <dgm:prSet/>
      <dgm:spPr/>
      <dgm:t>
        <a:bodyPr/>
        <a:lstStyle/>
        <a:p>
          <a:endParaRPr lang="en-US"/>
        </a:p>
      </dgm:t>
    </dgm:pt>
    <dgm:pt modelId="{951CEE57-E70E-3C4C-94F7-9A6E939E933D}">
      <dgm:prSet phldrT="[Text]"/>
      <dgm:spPr/>
      <dgm:t>
        <a:bodyPr/>
        <a:lstStyle/>
        <a:p>
          <a:r>
            <a:rPr lang="en-US"/>
            <a:t>Vendor issue management (ITS)</a:t>
          </a:r>
        </a:p>
      </dgm:t>
    </dgm:pt>
    <dgm:pt modelId="{513DD8DA-56BE-BC44-9307-6EF162FDF00E}" type="parTrans" cxnId="{275BF94C-2BDF-2942-89F8-479E7BE9F932}">
      <dgm:prSet/>
      <dgm:spPr/>
      <dgm:t>
        <a:bodyPr/>
        <a:lstStyle/>
        <a:p>
          <a:endParaRPr lang="en-US"/>
        </a:p>
      </dgm:t>
    </dgm:pt>
    <dgm:pt modelId="{421D4192-0162-6C42-AA7C-4A3A1099700D}" type="sibTrans" cxnId="{275BF94C-2BDF-2942-89F8-479E7BE9F932}">
      <dgm:prSet/>
      <dgm:spPr/>
      <dgm:t>
        <a:bodyPr/>
        <a:lstStyle/>
        <a:p>
          <a:endParaRPr lang="en-US"/>
        </a:p>
      </dgm:t>
    </dgm:pt>
    <dgm:pt modelId="{78843757-B39D-E441-A86E-62B53CE8EA7D}">
      <dgm:prSet phldrT="[Text]"/>
      <dgm:spPr/>
      <dgm:t>
        <a:bodyPr/>
        <a:lstStyle/>
        <a:p>
          <a:r>
            <a:rPr lang="en-US"/>
            <a:t>Live phone support during business hours</a:t>
          </a:r>
        </a:p>
      </dgm:t>
    </dgm:pt>
    <dgm:pt modelId="{4DA877A1-AD57-D347-9CAC-B00F64219A73}" type="parTrans" cxnId="{A4D2D393-0117-2E42-B7CC-BCBDFE83FE01}">
      <dgm:prSet/>
      <dgm:spPr/>
      <dgm:t>
        <a:bodyPr/>
        <a:lstStyle/>
        <a:p>
          <a:endParaRPr lang="en-US"/>
        </a:p>
      </dgm:t>
    </dgm:pt>
    <dgm:pt modelId="{87884562-4CED-D746-993D-EA57D1D9C21B}" type="sibTrans" cxnId="{A4D2D393-0117-2E42-B7CC-BCBDFE83FE01}">
      <dgm:prSet/>
      <dgm:spPr/>
      <dgm:t>
        <a:bodyPr/>
        <a:lstStyle/>
        <a:p>
          <a:endParaRPr lang="en-US"/>
        </a:p>
      </dgm:t>
    </dgm:pt>
    <dgm:pt modelId="{50E0E97B-F790-BA42-A157-3A48C5E9DDCE}">
      <dgm:prSet phldrT="[Text]"/>
      <dgm:spPr/>
      <dgm:t>
        <a:bodyPr/>
        <a:lstStyle/>
        <a:p>
          <a:r>
            <a:rPr lang="en-US"/>
            <a:t>Local communities of practice</a:t>
          </a:r>
        </a:p>
      </dgm:t>
    </dgm:pt>
    <dgm:pt modelId="{3072E28E-0A1B-324F-88C3-B050E84944BF}" type="parTrans" cxnId="{91265A95-D71E-7040-AC89-B8E5716A4B97}">
      <dgm:prSet/>
      <dgm:spPr/>
      <dgm:t>
        <a:bodyPr/>
        <a:lstStyle/>
        <a:p>
          <a:endParaRPr lang="en-US"/>
        </a:p>
      </dgm:t>
    </dgm:pt>
    <dgm:pt modelId="{92394714-FBD5-8A41-84F6-84BF0D0325BC}" type="sibTrans" cxnId="{91265A95-D71E-7040-AC89-B8E5716A4B97}">
      <dgm:prSet/>
      <dgm:spPr/>
      <dgm:t>
        <a:bodyPr/>
        <a:lstStyle/>
        <a:p>
          <a:endParaRPr lang="en-US"/>
        </a:p>
      </dgm:t>
    </dgm:pt>
    <dgm:pt modelId="{D291E3B8-710E-DE46-A415-9444AAAA030A}">
      <dgm:prSet phldrT="[Text]"/>
      <dgm:spPr/>
      <dgm:t>
        <a:bodyPr/>
        <a:lstStyle/>
        <a:p>
          <a:r>
            <a:rPr lang="en-US"/>
            <a:t>System integration (ITS)</a:t>
          </a:r>
        </a:p>
      </dgm:t>
    </dgm:pt>
    <dgm:pt modelId="{14FF7960-E6F5-4844-9162-062D8D63F0A5}" type="parTrans" cxnId="{B459B84D-252D-164F-8CCC-32780A1B730F}">
      <dgm:prSet/>
      <dgm:spPr/>
      <dgm:t>
        <a:bodyPr/>
        <a:lstStyle/>
        <a:p>
          <a:endParaRPr lang="en-US"/>
        </a:p>
      </dgm:t>
    </dgm:pt>
    <dgm:pt modelId="{0CB37D9C-0F20-0C48-B6CB-C000A84D2684}" type="sibTrans" cxnId="{B459B84D-252D-164F-8CCC-32780A1B730F}">
      <dgm:prSet/>
      <dgm:spPr/>
      <dgm:t>
        <a:bodyPr/>
        <a:lstStyle/>
        <a:p>
          <a:endParaRPr lang="en-US"/>
        </a:p>
      </dgm:t>
    </dgm:pt>
    <dgm:pt modelId="{AB892B9C-B039-D64F-99BB-514D66426968}">
      <dgm:prSet phldrT="[Text]"/>
      <dgm:spPr/>
      <dgm:t>
        <a:bodyPr/>
        <a:lstStyle/>
        <a:p>
          <a:r>
            <a:rPr lang="en-US"/>
            <a:t>Department Users</a:t>
          </a:r>
        </a:p>
      </dgm:t>
    </dgm:pt>
    <dgm:pt modelId="{0822A8F6-07AE-504D-9628-76C4A61E19BC}" type="parTrans" cxnId="{2792E36A-B525-2D48-8034-9ABF253E6058}">
      <dgm:prSet/>
      <dgm:spPr/>
      <dgm:t>
        <a:bodyPr/>
        <a:lstStyle/>
        <a:p>
          <a:endParaRPr lang="en-US"/>
        </a:p>
      </dgm:t>
    </dgm:pt>
    <dgm:pt modelId="{6C32C489-9DA3-364C-B454-EABBC517B516}" type="sibTrans" cxnId="{2792E36A-B525-2D48-8034-9ABF253E6058}">
      <dgm:prSet/>
      <dgm:spPr/>
      <dgm:t>
        <a:bodyPr/>
        <a:lstStyle/>
        <a:p>
          <a:endParaRPr lang="en-US"/>
        </a:p>
      </dgm:t>
    </dgm:pt>
    <dgm:pt modelId="{A6F7B778-3530-2F42-A5D3-FD3D232DD623}">
      <dgm:prSet phldrT="[Text]"/>
      <dgm:spPr/>
      <dgm:t>
        <a:bodyPr/>
        <a:lstStyle/>
        <a:p>
          <a:r>
            <a:rPr lang="en-US"/>
            <a:t>Triage issue as appropriate</a:t>
          </a:r>
        </a:p>
      </dgm:t>
    </dgm:pt>
    <dgm:pt modelId="{DB5408EF-E409-414E-A9FE-92C9A25A1519}" type="parTrans" cxnId="{CE6AEC19-9A07-D54C-8137-C540F39AEDE2}">
      <dgm:prSet/>
      <dgm:spPr/>
      <dgm:t>
        <a:bodyPr/>
        <a:lstStyle/>
        <a:p>
          <a:endParaRPr lang="en-US"/>
        </a:p>
      </dgm:t>
    </dgm:pt>
    <dgm:pt modelId="{E757A1E1-558F-1A40-B42B-3E6CA4BABC50}" type="sibTrans" cxnId="{CE6AEC19-9A07-D54C-8137-C540F39AEDE2}">
      <dgm:prSet/>
      <dgm:spPr/>
      <dgm:t>
        <a:bodyPr/>
        <a:lstStyle/>
        <a:p>
          <a:endParaRPr lang="en-US"/>
        </a:p>
      </dgm:t>
    </dgm:pt>
    <dgm:pt modelId="{55D824EF-5483-2E45-B0F6-8B785B1ED2A5}" type="pres">
      <dgm:prSet presAssocID="{242D70C0-27CB-5A45-9EBF-DCAAF0A530C6}" presName="Name0" presStyleCnt="0">
        <dgm:presLayoutVars>
          <dgm:chMax val="7"/>
          <dgm:dir/>
          <dgm:animLvl val="lvl"/>
          <dgm:resizeHandles val="exact"/>
        </dgm:presLayoutVars>
      </dgm:prSet>
      <dgm:spPr/>
    </dgm:pt>
    <dgm:pt modelId="{D4BE43B3-6625-0C45-A807-9B47F4EAC7C2}" type="pres">
      <dgm:prSet presAssocID="{B92BD528-9FB5-184E-82CA-564057562369}" presName="circle1" presStyleLbl="node1" presStyleIdx="0" presStyleCnt="3"/>
      <dgm:spPr/>
    </dgm:pt>
    <dgm:pt modelId="{E66A82A8-EF2A-AA40-B7E7-257EB7F85D5E}" type="pres">
      <dgm:prSet presAssocID="{B92BD528-9FB5-184E-82CA-564057562369}" presName="space" presStyleCnt="0"/>
      <dgm:spPr/>
    </dgm:pt>
    <dgm:pt modelId="{07D62740-CB49-EA4A-8DB1-504C209AAAA7}" type="pres">
      <dgm:prSet presAssocID="{B92BD528-9FB5-184E-82CA-564057562369}" presName="rect1" presStyleLbl="alignAcc1" presStyleIdx="0" presStyleCnt="3"/>
      <dgm:spPr/>
    </dgm:pt>
    <dgm:pt modelId="{46A6DE70-F19C-9D46-BF36-CE9BDEE12248}" type="pres">
      <dgm:prSet presAssocID="{431181F3-479F-A349-9B0F-BC334ED09DC4}" presName="vertSpace2" presStyleLbl="node1" presStyleIdx="0" presStyleCnt="3"/>
      <dgm:spPr/>
    </dgm:pt>
    <dgm:pt modelId="{D6B90A06-B1CB-3C4F-A6A7-5CAFC592893C}" type="pres">
      <dgm:prSet presAssocID="{431181F3-479F-A349-9B0F-BC334ED09DC4}" presName="circle2" presStyleLbl="node1" presStyleIdx="1" presStyleCnt="3"/>
      <dgm:spPr/>
    </dgm:pt>
    <dgm:pt modelId="{E5A1856F-44CE-5941-9D1B-D54F7E87A2E0}" type="pres">
      <dgm:prSet presAssocID="{431181F3-479F-A349-9B0F-BC334ED09DC4}" presName="rect2" presStyleLbl="alignAcc1" presStyleIdx="1" presStyleCnt="3"/>
      <dgm:spPr/>
    </dgm:pt>
    <dgm:pt modelId="{D24D25A2-1BA5-AC45-839A-E4BFCC07CC58}" type="pres">
      <dgm:prSet presAssocID="{CC5732B4-2C82-6E45-80DE-2EED67C35A91}" presName="vertSpace3" presStyleLbl="node1" presStyleIdx="1" presStyleCnt="3"/>
      <dgm:spPr/>
    </dgm:pt>
    <dgm:pt modelId="{4F38D663-3D9F-184A-9214-47A682638CF4}" type="pres">
      <dgm:prSet presAssocID="{CC5732B4-2C82-6E45-80DE-2EED67C35A91}" presName="circle3" presStyleLbl="node1" presStyleIdx="2" presStyleCnt="3"/>
      <dgm:spPr/>
    </dgm:pt>
    <dgm:pt modelId="{5D188A9B-7C0E-4442-82E7-00F07E779DA0}" type="pres">
      <dgm:prSet presAssocID="{CC5732B4-2C82-6E45-80DE-2EED67C35A91}" presName="rect3" presStyleLbl="alignAcc1" presStyleIdx="2" presStyleCnt="3"/>
      <dgm:spPr/>
    </dgm:pt>
    <dgm:pt modelId="{7D0906C7-694C-C042-9F03-21F9E6DB57C6}" type="pres">
      <dgm:prSet presAssocID="{B92BD528-9FB5-184E-82CA-564057562369}" presName="rect1ParTx" presStyleLbl="alignAcc1" presStyleIdx="2" presStyleCnt="3">
        <dgm:presLayoutVars>
          <dgm:chMax val="1"/>
          <dgm:bulletEnabled val="1"/>
        </dgm:presLayoutVars>
      </dgm:prSet>
      <dgm:spPr/>
    </dgm:pt>
    <dgm:pt modelId="{8791363B-CF61-C94D-A914-458798085E27}" type="pres">
      <dgm:prSet presAssocID="{B92BD528-9FB5-184E-82CA-564057562369}" presName="rect1ChTx" presStyleLbl="alignAcc1" presStyleIdx="2" presStyleCnt="3">
        <dgm:presLayoutVars>
          <dgm:bulletEnabled val="1"/>
        </dgm:presLayoutVars>
      </dgm:prSet>
      <dgm:spPr/>
    </dgm:pt>
    <dgm:pt modelId="{E65B1802-9365-0F42-B61C-F829A0ED6BDA}" type="pres">
      <dgm:prSet presAssocID="{431181F3-479F-A349-9B0F-BC334ED09DC4}" presName="rect2ParTx" presStyleLbl="alignAcc1" presStyleIdx="2" presStyleCnt="3">
        <dgm:presLayoutVars>
          <dgm:chMax val="1"/>
          <dgm:bulletEnabled val="1"/>
        </dgm:presLayoutVars>
      </dgm:prSet>
      <dgm:spPr/>
    </dgm:pt>
    <dgm:pt modelId="{5F8B8AA3-D5E9-0E45-8EBB-E846EDAB0E28}" type="pres">
      <dgm:prSet presAssocID="{431181F3-479F-A349-9B0F-BC334ED09DC4}" presName="rect2ChTx" presStyleLbl="alignAcc1" presStyleIdx="2" presStyleCnt="3">
        <dgm:presLayoutVars>
          <dgm:bulletEnabled val="1"/>
        </dgm:presLayoutVars>
      </dgm:prSet>
      <dgm:spPr/>
    </dgm:pt>
    <dgm:pt modelId="{1F2D8048-CC02-C845-B67C-E46266364076}" type="pres">
      <dgm:prSet presAssocID="{CC5732B4-2C82-6E45-80DE-2EED67C35A91}" presName="rect3ParTx" presStyleLbl="alignAcc1" presStyleIdx="2" presStyleCnt="3">
        <dgm:presLayoutVars>
          <dgm:chMax val="1"/>
          <dgm:bulletEnabled val="1"/>
        </dgm:presLayoutVars>
      </dgm:prSet>
      <dgm:spPr/>
    </dgm:pt>
    <dgm:pt modelId="{99C1A754-9FEC-1149-9CE7-A5CE9A61B31E}" type="pres">
      <dgm:prSet presAssocID="{CC5732B4-2C82-6E45-80DE-2EED67C35A91}" presName="rect3ChTx" presStyleLbl="alignAcc1" presStyleIdx="2" presStyleCnt="3">
        <dgm:presLayoutVars>
          <dgm:bulletEnabled val="1"/>
        </dgm:presLayoutVars>
      </dgm:prSet>
      <dgm:spPr/>
    </dgm:pt>
  </dgm:ptLst>
  <dgm:cxnLst>
    <dgm:cxn modelId="{CCA39304-1AAD-A144-AAD2-59D4D184E1A4}" type="presOf" srcId="{CC5732B4-2C82-6E45-80DE-2EED67C35A91}" destId="{1F2D8048-CC02-C845-B67C-E46266364076}" srcOrd="1" destOrd="0" presId="urn:microsoft.com/office/officeart/2005/8/layout/target3"/>
    <dgm:cxn modelId="{78954A0C-FD58-9E4C-AC48-9FF99A828689}" type="presOf" srcId="{50E0E97B-F790-BA42-A157-3A48C5E9DDCE}" destId="{8791363B-CF61-C94D-A914-458798085E27}" srcOrd="0" destOrd="1" presId="urn:microsoft.com/office/officeart/2005/8/layout/target3"/>
    <dgm:cxn modelId="{17A54E0E-3FEA-4649-B0D1-33B8CD0E42E0}" type="presOf" srcId="{B92BD528-9FB5-184E-82CA-564057562369}" destId="{7D0906C7-694C-C042-9F03-21F9E6DB57C6}" srcOrd="1" destOrd="0" presId="urn:microsoft.com/office/officeart/2005/8/layout/target3"/>
    <dgm:cxn modelId="{CE6AEC19-9A07-D54C-8137-C540F39AEDE2}" srcId="{431181F3-479F-A349-9B0F-BC334ED09DC4}" destId="{A6F7B778-3530-2F42-A5D3-FD3D232DD623}" srcOrd="3" destOrd="0" parTransId="{DB5408EF-E409-414E-A9FE-92C9A25A1519}" sibTransId="{E757A1E1-558F-1A40-B42B-3E6CA4BABC50}"/>
    <dgm:cxn modelId="{F390CD1F-ADFD-4B4E-9F20-812E337F92D6}" type="presOf" srcId="{431181F3-479F-A349-9B0F-BC334ED09DC4}" destId="{E5A1856F-44CE-5941-9D1B-D54F7E87A2E0}" srcOrd="0" destOrd="0" presId="urn:microsoft.com/office/officeart/2005/8/layout/target3"/>
    <dgm:cxn modelId="{CF957A38-E039-D64D-8116-7051E7B0E1F2}" type="presOf" srcId="{CC5732B4-2C82-6E45-80DE-2EED67C35A91}" destId="{5D188A9B-7C0E-4442-82E7-00F07E779DA0}" srcOrd="0" destOrd="0" presId="urn:microsoft.com/office/officeart/2005/8/layout/target3"/>
    <dgm:cxn modelId="{4FA08E47-1BDB-F943-840F-019C7BE3359F}" srcId="{242D70C0-27CB-5A45-9EBF-DCAAF0A530C6}" destId="{CC5732B4-2C82-6E45-80DE-2EED67C35A91}" srcOrd="2" destOrd="0" parTransId="{421E720B-301C-194A-BDF1-FD0C64D5F844}" sibTransId="{33A39CF9-0226-1D4E-BEE6-D6B570890BF8}"/>
    <dgm:cxn modelId="{275BF94C-2BDF-2942-89F8-479E7BE9F932}" srcId="{CC5732B4-2C82-6E45-80DE-2EED67C35A91}" destId="{951CEE57-E70E-3C4C-94F7-9A6E939E933D}" srcOrd="3" destOrd="0" parTransId="{513DD8DA-56BE-BC44-9307-6EF162FDF00E}" sibTransId="{421D4192-0162-6C42-AA7C-4A3A1099700D}"/>
    <dgm:cxn modelId="{B459B84D-252D-164F-8CCC-32780A1B730F}" srcId="{CC5732B4-2C82-6E45-80DE-2EED67C35A91}" destId="{D291E3B8-710E-DE46-A415-9444AAAA030A}" srcOrd="2" destOrd="0" parTransId="{14FF7960-E6F5-4844-9162-062D8D63F0A5}" sibTransId="{0CB37D9C-0F20-0C48-B6CB-C000A84D2684}"/>
    <dgm:cxn modelId="{077F6150-2F3C-7548-9A7F-169DC51AE56B}" srcId="{CC5732B4-2C82-6E45-80DE-2EED67C35A91}" destId="{CB2D4E41-87B4-EB42-AD25-4892594959C4}" srcOrd="1" destOrd="0" parTransId="{578BE02E-7359-CA4C-BEBF-36ADEC399E23}" sibTransId="{6C3EAE7E-7A6A-424F-896C-61B4F498F904}"/>
    <dgm:cxn modelId="{4B7BAA5B-14C0-EE41-BE20-0E2CFBBCFB81}" type="presOf" srcId="{B9626C4C-E1FA-FC4B-B26E-C00F6DEC793C}" destId="{8791363B-CF61-C94D-A914-458798085E27}" srcOrd="0" destOrd="2" presId="urn:microsoft.com/office/officeart/2005/8/layout/target3"/>
    <dgm:cxn modelId="{59DA4167-A55E-AA4B-9B71-6CB9FA671699}" srcId="{CC5732B4-2C82-6E45-80DE-2EED67C35A91}" destId="{CD3B8163-39E6-F64F-9C02-9647A82A00CF}" srcOrd="0" destOrd="0" parTransId="{2E91755A-A90D-8849-B2EA-A134978B58F9}" sibTransId="{13AA1CEE-8BF9-4240-B897-5E5760ACC129}"/>
    <dgm:cxn modelId="{2792E36A-B525-2D48-8034-9ABF253E6058}" srcId="{B92BD528-9FB5-184E-82CA-564057562369}" destId="{AB892B9C-B039-D64F-99BB-514D66426968}" srcOrd="0" destOrd="0" parTransId="{0822A8F6-07AE-504D-9628-76C4A61E19BC}" sibTransId="{6C32C489-9DA3-364C-B454-EABBC517B516}"/>
    <dgm:cxn modelId="{3EE3726E-A708-6F4B-802D-47680B983757}" type="presOf" srcId="{D291E3B8-710E-DE46-A415-9444AAAA030A}" destId="{99C1A754-9FEC-1149-9CE7-A5CE9A61B31E}" srcOrd="0" destOrd="2" presId="urn:microsoft.com/office/officeart/2005/8/layout/target3"/>
    <dgm:cxn modelId="{2603DB7D-0205-F94F-B8DD-BD302B4B60BE}" srcId="{B92BD528-9FB5-184E-82CA-564057562369}" destId="{B9626C4C-E1FA-FC4B-B26E-C00F6DEC793C}" srcOrd="2" destOrd="0" parTransId="{98ECFC4D-9E0F-314B-9B6C-A780EFE259E4}" sibTransId="{3F1192FC-6722-DE4B-BCF4-AB94D9B1A89F}"/>
    <dgm:cxn modelId="{54929981-8E3E-C041-BB80-EA2D62FE0D08}" type="presOf" srcId="{B92BD528-9FB5-184E-82CA-564057562369}" destId="{07D62740-CB49-EA4A-8DB1-504C209AAAA7}" srcOrd="0" destOrd="0" presId="urn:microsoft.com/office/officeart/2005/8/layout/target3"/>
    <dgm:cxn modelId="{A4D2D393-0117-2E42-B7CC-BCBDFE83FE01}" srcId="{431181F3-479F-A349-9B0F-BC334ED09DC4}" destId="{78843757-B39D-E441-A86E-62B53CE8EA7D}" srcOrd="1" destOrd="0" parTransId="{4DA877A1-AD57-D347-9CAC-B00F64219A73}" sibTransId="{87884562-4CED-D746-993D-EA57D1D9C21B}"/>
    <dgm:cxn modelId="{91265A95-D71E-7040-AC89-B8E5716A4B97}" srcId="{B92BD528-9FB5-184E-82CA-564057562369}" destId="{50E0E97B-F790-BA42-A157-3A48C5E9DDCE}" srcOrd="1" destOrd="0" parTransId="{3072E28E-0A1B-324F-88C3-B050E84944BF}" sibTransId="{92394714-FBD5-8A41-84F6-84BF0D0325BC}"/>
    <dgm:cxn modelId="{9EC51496-88A4-CE46-88CF-A16B94AD2762}" type="presOf" srcId="{242D70C0-27CB-5A45-9EBF-DCAAF0A530C6}" destId="{55D824EF-5483-2E45-B0F6-8B785B1ED2A5}" srcOrd="0" destOrd="0" presId="urn:microsoft.com/office/officeart/2005/8/layout/target3"/>
    <dgm:cxn modelId="{75DB6998-D847-6348-85DA-58E0340E24CF}" type="presOf" srcId="{A6F7B778-3530-2F42-A5D3-FD3D232DD623}" destId="{5F8B8AA3-D5E9-0E45-8EBB-E846EDAB0E28}" srcOrd="0" destOrd="3" presId="urn:microsoft.com/office/officeart/2005/8/layout/target3"/>
    <dgm:cxn modelId="{BBD4C0A3-CC45-0B43-927F-1E3017DB3143}" type="presOf" srcId="{AB892B9C-B039-D64F-99BB-514D66426968}" destId="{8791363B-CF61-C94D-A914-458798085E27}" srcOrd="0" destOrd="0" presId="urn:microsoft.com/office/officeart/2005/8/layout/target3"/>
    <dgm:cxn modelId="{99C4A8A6-EC6B-C64F-919A-F67A7B9D390B}" type="presOf" srcId="{CD3B8163-39E6-F64F-9C02-9647A82A00CF}" destId="{99C1A754-9FEC-1149-9CE7-A5CE9A61B31E}" srcOrd="0" destOrd="0" presId="urn:microsoft.com/office/officeart/2005/8/layout/target3"/>
    <dgm:cxn modelId="{2B89B8B8-18EA-F34C-B796-B61B5B049C81}" type="presOf" srcId="{78843757-B39D-E441-A86E-62B53CE8EA7D}" destId="{5F8B8AA3-D5E9-0E45-8EBB-E846EDAB0E28}" srcOrd="0" destOrd="1" presId="urn:microsoft.com/office/officeart/2005/8/layout/target3"/>
    <dgm:cxn modelId="{F9A899BC-5C5C-F54F-BF04-58C13F9476ED}" srcId="{431181F3-479F-A349-9B0F-BC334ED09DC4}" destId="{86880128-238D-474D-BDAA-EBCED434BFF2}" srcOrd="2" destOrd="0" parTransId="{BA509A43-5039-0D49-B10B-CCCC8EA90BA7}" sibTransId="{71D56185-AE15-8844-AF28-37A72B370816}"/>
    <dgm:cxn modelId="{96CAF2CE-E076-B841-80EF-23645DC0D721}" srcId="{242D70C0-27CB-5A45-9EBF-DCAAF0A530C6}" destId="{431181F3-479F-A349-9B0F-BC334ED09DC4}" srcOrd="1" destOrd="0" parTransId="{5B202D26-385A-2B4A-A684-C72673639AC2}" sibTransId="{34B8A282-3596-5D41-B777-8B4765162B51}"/>
    <dgm:cxn modelId="{9B9B62E2-056C-3A4E-8372-2C12F33E0692}" type="presOf" srcId="{EF943C0D-C438-C649-A3EA-11F9526E90C7}" destId="{5F8B8AA3-D5E9-0E45-8EBB-E846EDAB0E28}" srcOrd="0" destOrd="0" presId="urn:microsoft.com/office/officeart/2005/8/layout/target3"/>
    <dgm:cxn modelId="{75FBA7E4-35AF-9C49-A879-9E7249C5E24A}" type="presOf" srcId="{CB2D4E41-87B4-EB42-AD25-4892594959C4}" destId="{99C1A754-9FEC-1149-9CE7-A5CE9A61B31E}" srcOrd="0" destOrd="1" presId="urn:microsoft.com/office/officeart/2005/8/layout/target3"/>
    <dgm:cxn modelId="{6E2F17E7-F627-DE43-92F4-E0CB43BD70D0}" type="presOf" srcId="{431181F3-479F-A349-9B0F-BC334ED09DC4}" destId="{E65B1802-9365-0F42-B61C-F829A0ED6BDA}" srcOrd="1" destOrd="0" presId="urn:microsoft.com/office/officeart/2005/8/layout/target3"/>
    <dgm:cxn modelId="{C3B7BDF8-C4DF-FE4C-A36D-A47FB4BE9668}" srcId="{242D70C0-27CB-5A45-9EBF-DCAAF0A530C6}" destId="{B92BD528-9FB5-184E-82CA-564057562369}" srcOrd="0" destOrd="0" parTransId="{976FC7E9-F205-6D42-A9F6-3EC0BA92F39F}" sibTransId="{584BE53B-1D5F-7346-9166-AF7A1320904A}"/>
    <dgm:cxn modelId="{C41224F9-BD79-9147-AB69-F77EBD243B17}" srcId="{431181F3-479F-A349-9B0F-BC334ED09DC4}" destId="{EF943C0D-C438-C649-A3EA-11F9526E90C7}" srcOrd="0" destOrd="0" parTransId="{9D78115C-7075-E749-817A-FE3B86959E13}" sibTransId="{831BFDBB-1AA2-2346-AA47-D0CB5DA2F92C}"/>
    <dgm:cxn modelId="{885C9AFC-C973-AC46-8694-6400558F7EF3}" type="presOf" srcId="{951CEE57-E70E-3C4C-94F7-9A6E939E933D}" destId="{99C1A754-9FEC-1149-9CE7-A5CE9A61B31E}" srcOrd="0" destOrd="3" presId="urn:microsoft.com/office/officeart/2005/8/layout/target3"/>
    <dgm:cxn modelId="{C447ACFF-0D58-4B43-9331-4E3FCBB8B88C}" type="presOf" srcId="{86880128-238D-474D-BDAA-EBCED434BFF2}" destId="{5F8B8AA3-D5E9-0E45-8EBB-E846EDAB0E28}" srcOrd="0" destOrd="2" presId="urn:microsoft.com/office/officeart/2005/8/layout/target3"/>
    <dgm:cxn modelId="{DE15E37F-51F3-7148-81EE-E1E252A83EB3}" type="presParOf" srcId="{55D824EF-5483-2E45-B0F6-8B785B1ED2A5}" destId="{D4BE43B3-6625-0C45-A807-9B47F4EAC7C2}" srcOrd="0" destOrd="0" presId="urn:microsoft.com/office/officeart/2005/8/layout/target3"/>
    <dgm:cxn modelId="{70023FA9-32E9-5A4E-9B66-2997E603B20D}" type="presParOf" srcId="{55D824EF-5483-2E45-B0F6-8B785B1ED2A5}" destId="{E66A82A8-EF2A-AA40-B7E7-257EB7F85D5E}" srcOrd="1" destOrd="0" presId="urn:microsoft.com/office/officeart/2005/8/layout/target3"/>
    <dgm:cxn modelId="{4224C870-B60F-604B-98F3-0C656F3F3C00}" type="presParOf" srcId="{55D824EF-5483-2E45-B0F6-8B785B1ED2A5}" destId="{07D62740-CB49-EA4A-8DB1-504C209AAAA7}" srcOrd="2" destOrd="0" presId="urn:microsoft.com/office/officeart/2005/8/layout/target3"/>
    <dgm:cxn modelId="{200BDD0E-AB2F-9A4F-BC0F-7B5DF0201CED}" type="presParOf" srcId="{55D824EF-5483-2E45-B0F6-8B785B1ED2A5}" destId="{46A6DE70-F19C-9D46-BF36-CE9BDEE12248}" srcOrd="3" destOrd="0" presId="urn:microsoft.com/office/officeart/2005/8/layout/target3"/>
    <dgm:cxn modelId="{EDFFC456-43C2-E442-9BCD-B6C985A42A44}" type="presParOf" srcId="{55D824EF-5483-2E45-B0F6-8B785B1ED2A5}" destId="{D6B90A06-B1CB-3C4F-A6A7-5CAFC592893C}" srcOrd="4" destOrd="0" presId="urn:microsoft.com/office/officeart/2005/8/layout/target3"/>
    <dgm:cxn modelId="{E217FE0A-1BCE-3C42-8A99-C2BEC9F68C3A}" type="presParOf" srcId="{55D824EF-5483-2E45-B0F6-8B785B1ED2A5}" destId="{E5A1856F-44CE-5941-9D1B-D54F7E87A2E0}" srcOrd="5" destOrd="0" presId="urn:microsoft.com/office/officeart/2005/8/layout/target3"/>
    <dgm:cxn modelId="{82968884-BE5A-9D4F-AA33-6E0C81826ECA}" type="presParOf" srcId="{55D824EF-5483-2E45-B0F6-8B785B1ED2A5}" destId="{D24D25A2-1BA5-AC45-839A-E4BFCC07CC58}" srcOrd="6" destOrd="0" presId="urn:microsoft.com/office/officeart/2005/8/layout/target3"/>
    <dgm:cxn modelId="{7CFBE900-0F70-BE4B-B096-0891079511D0}" type="presParOf" srcId="{55D824EF-5483-2E45-B0F6-8B785B1ED2A5}" destId="{4F38D663-3D9F-184A-9214-47A682638CF4}" srcOrd="7" destOrd="0" presId="urn:microsoft.com/office/officeart/2005/8/layout/target3"/>
    <dgm:cxn modelId="{FB4C9FDA-4A50-5D43-B5BF-252EA59EC7C9}" type="presParOf" srcId="{55D824EF-5483-2E45-B0F6-8B785B1ED2A5}" destId="{5D188A9B-7C0E-4442-82E7-00F07E779DA0}" srcOrd="8" destOrd="0" presId="urn:microsoft.com/office/officeart/2005/8/layout/target3"/>
    <dgm:cxn modelId="{9531391D-B716-584E-8C6F-12AFC44054C0}" type="presParOf" srcId="{55D824EF-5483-2E45-B0F6-8B785B1ED2A5}" destId="{7D0906C7-694C-C042-9F03-21F9E6DB57C6}" srcOrd="9" destOrd="0" presId="urn:microsoft.com/office/officeart/2005/8/layout/target3"/>
    <dgm:cxn modelId="{74510518-FF55-1942-A99B-E907E7E485C5}" type="presParOf" srcId="{55D824EF-5483-2E45-B0F6-8B785B1ED2A5}" destId="{8791363B-CF61-C94D-A914-458798085E27}" srcOrd="10" destOrd="0" presId="urn:microsoft.com/office/officeart/2005/8/layout/target3"/>
    <dgm:cxn modelId="{2ED15584-C578-7E43-8CA9-C838C98805D3}" type="presParOf" srcId="{55D824EF-5483-2E45-B0F6-8B785B1ED2A5}" destId="{E65B1802-9365-0F42-B61C-F829A0ED6BDA}" srcOrd="11" destOrd="0" presId="urn:microsoft.com/office/officeart/2005/8/layout/target3"/>
    <dgm:cxn modelId="{AB35542F-E614-2947-8B9C-40F27F38CC55}" type="presParOf" srcId="{55D824EF-5483-2E45-B0F6-8B785B1ED2A5}" destId="{5F8B8AA3-D5E9-0E45-8EBB-E846EDAB0E28}" srcOrd="12" destOrd="0" presId="urn:microsoft.com/office/officeart/2005/8/layout/target3"/>
    <dgm:cxn modelId="{896F964D-A220-EB40-82DE-F7D00481CF72}" type="presParOf" srcId="{55D824EF-5483-2E45-B0F6-8B785B1ED2A5}" destId="{1F2D8048-CC02-C845-B67C-E46266364076}" srcOrd="13" destOrd="0" presId="urn:microsoft.com/office/officeart/2005/8/layout/target3"/>
    <dgm:cxn modelId="{AF572AC7-284E-8D48-886A-0E6CDDE144A1}" type="presParOf" srcId="{55D824EF-5483-2E45-B0F6-8B785B1ED2A5}" destId="{99C1A754-9FEC-1149-9CE7-A5CE9A61B31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3CDAD-ABE5-304A-8C4F-D229418B1A9E}">
      <dsp:nvSpPr>
        <dsp:cNvPr id="0" name=""/>
        <dsp:cNvSpPr/>
      </dsp:nvSpPr>
      <dsp:spPr>
        <a:xfrm>
          <a:off x="0" y="4109809"/>
          <a:ext cx="7452360" cy="13489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Metrics as of </a:t>
          </a:r>
          <a:r>
            <a:rPr lang="en-US" sz="2000" kern="1200" dirty="0">
              <a:latin typeface="Calibri Light" panose="020F0302020204030204"/>
            </a:rPr>
            <a:t>11/30</a:t>
          </a:r>
          <a:endParaRPr lang="en-US" sz="2000" kern="1200" dirty="0"/>
        </a:p>
      </dsp:txBody>
      <dsp:txXfrm>
        <a:off x="0" y="4109809"/>
        <a:ext cx="7452360" cy="728422"/>
      </dsp:txXfrm>
    </dsp:sp>
    <dsp:sp modelId="{2721A603-8E99-B54F-AF4F-31FE59F2AEF8}">
      <dsp:nvSpPr>
        <dsp:cNvPr id="0" name=""/>
        <dsp:cNvSpPr/>
      </dsp:nvSpPr>
      <dsp:spPr>
        <a:xfrm>
          <a:off x="3638" y="4811253"/>
          <a:ext cx="2481694" cy="62050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Light" panose="020F0302020204030204"/>
            </a:rPr>
            <a:t>50</a:t>
          </a:r>
          <a:r>
            <a:rPr lang="en-US" sz="2000" kern="1200" dirty="0"/>
            <a:t> </a:t>
          </a:r>
          <a:r>
            <a:rPr lang="en-US" sz="2000" kern="1200" dirty="0">
              <a:latin typeface="Calibri Light" panose="020F0302020204030204"/>
            </a:rPr>
            <a:t>reviewed</a:t>
          </a:r>
          <a:r>
            <a:rPr lang="en-US" sz="2000" kern="1200" dirty="0"/>
            <a:t> issues</a:t>
          </a:r>
        </a:p>
      </dsp:txBody>
      <dsp:txXfrm>
        <a:off x="3638" y="4811253"/>
        <a:ext cx="2481694" cy="620508"/>
      </dsp:txXfrm>
    </dsp:sp>
    <dsp:sp modelId="{038E389B-D6C7-2A42-AAB7-75924651F8F6}">
      <dsp:nvSpPr>
        <dsp:cNvPr id="0" name=""/>
        <dsp:cNvSpPr/>
      </dsp:nvSpPr>
      <dsp:spPr>
        <a:xfrm>
          <a:off x="2485332" y="4811253"/>
          <a:ext cx="2481694" cy="620508"/>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alibri Light" panose="020F0302020204030204"/>
            </a:rPr>
            <a:t>14 completed and ready for verification</a:t>
          </a:r>
          <a:endParaRPr lang="en-US" sz="2000" kern="1200" dirty="0"/>
        </a:p>
      </dsp:txBody>
      <dsp:txXfrm>
        <a:off x="2485332" y="4811253"/>
        <a:ext cx="2481694" cy="620508"/>
      </dsp:txXfrm>
    </dsp:sp>
    <dsp:sp modelId="{82F6ECB8-72FF-DA42-B8FB-7AD7AA9A6FA6}">
      <dsp:nvSpPr>
        <dsp:cNvPr id="0" name=""/>
        <dsp:cNvSpPr/>
      </dsp:nvSpPr>
      <dsp:spPr>
        <a:xfrm>
          <a:off x="4967027" y="4811253"/>
          <a:ext cx="2481694" cy="62050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alibri Light" panose="020F0302020204030204"/>
            </a:rPr>
            <a:t> 4</a:t>
          </a:r>
          <a:r>
            <a:rPr lang="en-US" sz="2000" kern="1200" dirty="0"/>
            <a:t> verified by sub-group as completed</a:t>
          </a:r>
        </a:p>
      </dsp:txBody>
      <dsp:txXfrm>
        <a:off x="4967027" y="4811253"/>
        <a:ext cx="2481694" cy="620508"/>
      </dsp:txXfrm>
    </dsp:sp>
    <dsp:sp modelId="{B403D04A-4F3C-CF46-A868-A094748E19D5}">
      <dsp:nvSpPr>
        <dsp:cNvPr id="0" name=""/>
        <dsp:cNvSpPr/>
      </dsp:nvSpPr>
      <dsp:spPr>
        <a:xfrm rot="10800000">
          <a:off x="0" y="2055387"/>
          <a:ext cx="7452360" cy="2074656"/>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Standing Agenda: (1) Review Progress, (2) Prioritize new issues, and (3) Discuss planned resolution by priority</a:t>
          </a:r>
        </a:p>
      </dsp:txBody>
      <dsp:txXfrm rot="10800000">
        <a:off x="0" y="2055387"/>
        <a:ext cx="7452360" cy="1348049"/>
      </dsp:txXfrm>
    </dsp:sp>
    <dsp:sp modelId="{128D2894-7700-B14E-BD0C-33C1831BAE98}">
      <dsp:nvSpPr>
        <dsp:cNvPr id="0" name=""/>
        <dsp:cNvSpPr/>
      </dsp:nvSpPr>
      <dsp:spPr>
        <a:xfrm rot="10800000">
          <a:off x="0" y="965"/>
          <a:ext cx="7452360" cy="2074656"/>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Advisory Committee “Main Issues List” now published, with weekly sub-group meetings (Tuesday from 2-4p) to review new and existing issues, planned solutions, timeline, and verify completion.</a:t>
          </a:r>
        </a:p>
      </dsp:txBody>
      <dsp:txXfrm rot="10800000">
        <a:off x="0" y="965"/>
        <a:ext cx="7452360" cy="1348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C58B0-1296-4E24-B29F-78D17F92C1CA}">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C3480A-5749-4CCF-8841-5D5EC709EEB2}">
      <dsp:nvSpPr>
        <dsp:cNvPr id="0" name=""/>
        <dsp:cNvSpPr/>
      </dsp:nvSpPr>
      <dsp:spPr>
        <a:xfrm>
          <a:off x="277275" y="208046"/>
          <a:ext cx="504136" cy="50413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B204E9-67EE-454C-AF49-757E6F2AE59C}">
      <dsp:nvSpPr>
        <dsp:cNvPr id="0" name=""/>
        <dsp:cNvSpPr/>
      </dsp:nvSpPr>
      <dsp:spPr>
        <a:xfrm>
          <a:off x="1058686" y="1808"/>
          <a:ext cx="4732020"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US" sz="1700" kern="1200"/>
            <a:t>Rebuild the Faculty &amp; Researcher Panorama in Cognos leveraging the Financial Activity Hub to improve speed and performance</a:t>
          </a:r>
        </a:p>
      </dsp:txBody>
      <dsp:txXfrm>
        <a:off x="1058686" y="1808"/>
        <a:ext cx="4732020" cy="916611"/>
      </dsp:txXfrm>
    </dsp:sp>
    <dsp:sp modelId="{A61BECEA-6805-43DA-B26C-4D999B81720D}">
      <dsp:nvSpPr>
        <dsp:cNvPr id="0" name=""/>
        <dsp:cNvSpPr/>
      </dsp:nvSpPr>
      <dsp:spPr>
        <a:xfrm>
          <a:off x="5790706" y="1808"/>
          <a:ext cx="472489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488950">
            <a:lnSpc>
              <a:spcPct val="90000"/>
            </a:lnSpc>
            <a:spcBef>
              <a:spcPct val="0"/>
            </a:spcBef>
            <a:spcAft>
              <a:spcPct val="35000"/>
            </a:spcAft>
            <a:buNone/>
          </a:pPr>
          <a:r>
            <a:rPr lang="en-US" sz="1100" kern="1200"/>
            <a:t>Incorporate personnel expense (incl. payroll) projections per project/task</a:t>
          </a:r>
        </a:p>
        <a:p>
          <a:pPr marL="0" lvl="0" indent="0" algn="l" defTabSz="488950">
            <a:lnSpc>
              <a:spcPct val="90000"/>
            </a:lnSpc>
            <a:spcBef>
              <a:spcPct val="0"/>
            </a:spcBef>
            <a:spcAft>
              <a:spcPct val="35000"/>
            </a:spcAft>
            <a:buNone/>
          </a:pPr>
          <a:r>
            <a:rPr lang="en-US" sz="1100" kern="1200"/>
            <a:t>Target start of testing in </a:t>
          </a:r>
          <a:r>
            <a:rPr lang="en-US" sz="1100" u="sng" kern="1200"/>
            <a:t>January</a:t>
          </a:r>
        </a:p>
      </dsp:txBody>
      <dsp:txXfrm>
        <a:off x="5790706" y="1808"/>
        <a:ext cx="4724893" cy="916611"/>
      </dsp:txXfrm>
    </dsp:sp>
    <dsp:sp modelId="{E643DAC6-80F7-40AD-B893-F2992B5A6AA6}">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C8837-96DA-4DC9-B800-7A4F8941E1C6}">
      <dsp:nvSpPr>
        <dsp:cNvPr id="0" name=""/>
        <dsp:cNvSpPr/>
      </dsp:nvSpPr>
      <dsp:spPr>
        <a:xfrm>
          <a:off x="277275" y="1353811"/>
          <a:ext cx="504136" cy="50413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5382B5-6159-4969-A1EF-983B4E289AA7}">
      <dsp:nvSpPr>
        <dsp:cNvPr id="0" name=""/>
        <dsp:cNvSpPr/>
      </dsp:nvSpPr>
      <dsp:spPr>
        <a:xfrm>
          <a:off x="1058686" y="1147573"/>
          <a:ext cx="4732020"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US" sz="1700" kern="1200"/>
            <a:t>Reduce Fund Manager workload and improve financial report accuracy by adding data entry validation using WalkMe</a:t>
          </a:r>
        </a:p>
      </dsp:txBody>
      <dsp:txXfrm>
        <a:off x="1058686" y="1147573"/>
        <a:ext cx="4732020" cy="916611"/>
      </dsp:txXfrm>
    </dsp:sp>
    <dsp:sp modelId="{AAD1345B-D8D3-43FA-855E-7FB2B352DE69}">
      <dsp:nvSpPr>
        <dsp:cNvPr id="0" name=""/>
        <dsp:cNvSpPr/>
      </dsp:nvSpPr>
      <dsp:spPr>
        <a:xfrm>
          <a:off x="5790706" y="1147573"/>
          <a:ext cx="472489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488950">
            <a:lnSpc>
              <a:spcPct val="90000"/>
            </a:lnSpc>
            <a:spcBef>
              <a:spcPct val="0"/>
            </a:spcBef>
            <a:spcAft>
              <a:spcPct val="35000"/>
            </a:spcAft>
            <a:buNone/>
          </a:pPr>
          <a:r>
            <a:rPr lang="en-US" sz="1100" kern="1200"/>
            <a:t>UC Path in acceptance testing and Procurement module enabled</a:t>
          </a:r>
        </a:p>
        <a:p>
          <a:pPr marL="0" lvl="0" indent="0" algn="l" defTabSz="488950">
            <a:lnSpc>
              <a:spcPct val="90000"/>
            </a:lnSpc>
            <a:spcBef>
              <a:spcPct val="0"/>
            </a:spcBef>
            <a:spcAft>
              <a:spcPct val="35000"/>
            </a:spcAft>
            <a:buNone/>
          </a:pPr>
          <a:r>
            <a:rPr lang="en-US" sz="1100" kern="1200"/>
            <a:t>Roll out of browser plugin started </a:t>
          </a:r>
          <a:r>
            <a:rPr lang="en-US" sz="1100" u="sng" kern="1200"/>
            <a:t>October 28</a:t>
          </a:r>
        </a:p>
      </dsp:txBody>
      <dsp:txXfrm>
        <a:off x="5790706" y="1147573"/>
        <a:ext cx="4724893" cy="916611"/>
      </dsp:txXfrm>
    </dsp:sp>
    <dsp:sp modelId="{AEE289EC-CA6B-4E03-824D-FCD37DDB7724}">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BF61B-3BD2-4B70-B88F-ACE21E0089C8}">
      <dsp:nvSpPr>
        <dsp:cNvPr id="0" name=""/>
        <dsp:cNvSpPr/>
      </dsp:nvSpPr>
      <dsp:spPr>
        <a:xfrm>
          <a:off x="277275" y="2499576"/>
          <a:ext cx="504136" cy="50413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CEEDC-C5D0-4C3C-BA18-F6F8CFB1D251}">
      <dsp:nvSpPr>
        <dsp:cNvPr id="0" name=""/>
        <dsp:cNvSpPr/>
      </dsp:nvSpPr>
      <dsp:spPr>
        <a:xfrm>
          <a:off x="1058686" y="2293338"/>
          <a:ext cx="4732020"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US" sz="1700" kern="1200"/>
            <a:t>Reduce Fund Manager workload by synchronizing the UC Path Labor Ledger with Oracle and eliminating the need for reconciliation</a:t>
          </a:r>
        </a:p>
      </dsp:txBody>
      <dsp:txXfrm>
        <a:off x="1058686" y="2293338"/>
        <a:ext cx="4732020" cy="916611"/>
      </dsp:txXfrm>
    </dsp:sp>
    <dsp:sp modelId="{F5EB704D-08FD-47A7-8397-BB13A1A55001}">
      <dsp:nvSpPr>
        <dsp:cNvPr id="0" name=""/>
        <dsp:cNvSpPr/>
      </dsp:nvSpPr>
      <dsp:spPr>
        <a:xfrm>
          <a:off x="5790706" y="2293338"/>
          <a:ext cx="472489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488950">
            <a:lnSpc>
              <a:spcPct val="90000"/>
            </a:lnSpc>
            <a:spcBef>
              <a:spcPct val="0"/>
            </a:spcBef>
            <a:spcAft>
              <a:spcPct val="35000"/>
            </a:spcAft>
            <a:buNone/>
          </a:pPr>
          <a:r>
            <a:rPr lang="en-US" sz="1100" kern="1200"/>
            <a:t>Working with UC Path Center to identify short- and long-term solutions</a:t>
          </a:r>
        </a:p>
      </dsp:txBody>
      <dsp:txXfrm>
        <a:off x="5790706" y="2293338"/>
        <a:ext cx="4724893" cy="916611"/>
      </dsp:txXfrm>
    </dsp:sp>
    <dsp:sp modelId="{CAC589C8-F47F-42F8-B899-DBDA277B1BCE}">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F0C8B-999C-436F-96D3-B11B10524B32}">
      <dsp:nvSpPr>
        <dsp:cNvPr id="0" name=""/>
        <dsp:cNvSpPr/>
      </dsp:nvSpPr>
      <dsp:spPr>
        <a:xfrm>
          <a:off x="277275" y="3645341"/>
          <a:ext cx="504136" cy="504136"/>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36C627-D09B-45AE-B83B-0F748A41E18A}">
      <dsp:nvSpPr>
        <dsp:cNvPr id="0" name=""/>
        <dsp:cNvSpPr/>
      </dsp:nvSpPr>
      <dsp:spPr>
        <a:xfrm>
          <a:off x="1058686" y="3439103"/>
          <a:ext cx="4732020"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90000"/>
            </a:lnSpc>
            <a:spcBef>
              <a:spcPct val="0"/>
            </a:spcBef>
            <a:spcAft>
              <a:spcPct val="35000"/>
            </a:spcAft>
            <a:buNone/>
          </a:pPr>
          <a:r>
            <a:rPr lang="en-US" sz="1700" kern="1200"/>
            <a:t>Non-Salary Cost Transfer deficiencies adding to Fund Manager workload</a:t>
          </a:r>
        </a:p>
      </dsp:txBody>
      <dsp:txXfrm>
        <a:off x="1058686" y="3439103"/>
        <a:ext cx="4732020" cy="916611"/>
      </dsp:txXfrm>
    </dsp:sp>
    <dsp:sp modelId="{FBAE727A-BAE3-4BEE-9C1E-C100C7137C1D}">
      <dsp:nvSpPr>
        <dsp:cNvPr id="0" name=""/>
        <dsp:cNvSpPr/>
      </dsp:nvSpPr>
      <dsp:spPr>
        <a:xfrm>
          <a:off x="5790706" y="3439103"/>
          <a:ext cx="472489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488950">
            <a:lnSpc>
              <a:spcPct val="90000"/>
            </a:lnSpc>
            <a:spcBef>
              <a:spcPct val="0"/>
            </a:spcBef>
            <a:spcAft>
              <a:spcPct val="35000"/>
            </a:spcAft>
            <a:buNone/>
          </a:pPr>
          <a:r>
            <a:rPr lang="en-US" sz="1100" kern="1200"/>
            <a:t>Request to improve non-salary cost transfer screens submitted and actively being worked on by UCSD/Oracle, delivery TBD</a:t>
          </a:r>
        </a:p>
        <a:p>
          <a:pPr marL="0" lvl="0" indent="0" algn="l" defTabSz="488950">
            <a:lnSpc>
              <a:spcPct val="90000"/>
            </a:lnSpc>
            <a:spcBef>
              <a:spcPct val="0"/>
            </a:spcBef>
            <a:spcAft>
              <a:spcPct val="35000"/>
            </a:spcAft>
            <a:buNone/>
          </a:pPr>
          <a:r>
            <a:rPr lang="en-US" sz="1100" kern="1200"/>
            <a:t>Enhancement requests to be reviewed by Committee Subgroup to ensure adequate coverage</a:t>
          </a:r>
        </a:p>
      </dsp:txBody>
      <dsp:txXfrm>
        <a:off x="5790706" y="3439103"/>
        <a:ext cx="4724893" cy="91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E43B3-6625-0C45-A807-9B47F4EAC7C2}">
      <dsp:nvSpPr>
        <dsp:cNvPr id="0" name=""/>
        <dsp:cNvSpPr/>
      </dsp:nvSpPr>
      <dsp:spPr>
        <a:xfrm>
          <a:off x="0" y="663177"/>
          <a:ext cx="4199934" cy="4199934"/>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D62740-CB49-EA4A-8DB1-504C209AAAA7}">
      <dsp:nvSpPr>
        <dsp:cNvPr id="0" name=""/>
        <dsp:cNvSpPr/>
      </dsp:nvSpPr>
      <dsp:spPr>
        <a:xfrm>
          <a:off x="2099967" y="663177"/>
          <a:ext cx="4899923" cy="419993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VC Area support</a:t>
          </a:r>
        </a:p>
      </dsp:txBody>
      <dsp:txXfrm>
        <a:off x="2099967" y="663177"/>
        <a:ext cx="2449961" cy="1259982"/>
      </dsp:txXfrm>
    </dsp:sp>
    <dsp:sp modelId="{D6B90A06-B1CB-3C4F-A6A7-5CAFC592893C}">
      <dsp:nvSpPr>
        <dsp:cNvPr id="0" name=""/>
        <dsp:cNvSpPr/>
      </dsp:nvSpPr>
      <dsp:spPr>
        <a:xfrm>
          <a:off x="734989" y="1923160"/>
          <a:ext cx="2729954" cy="2729954"/>
        </a:xfrm>
        <a:prstGeom prst="pie">
          <a:avLst>
            <a:gd name="adj1" fmla="val 5400000"/>
            <a:gd name="adj2" fmla="val 162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1856F-44CE-5941-9D1B-D54F7E87A2E0}">
      <dsp:nvSpPr>
        <dsp:cNvPr id="0" name=""/>
        <dsp:cNvSpPr/>
      </dsp:nvSpPr>
      <dsp:spPr>
        <a:xfrm>
          <a:off x="2099967" y="1923160"/>
          <a:ext cx="4899923" cy="2729954"/>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Central Finance Help Desk</a:t>
          </a:r>
        </a:p>
      </dsp:txBody>
      <dsp:txXfrm>
        <a:off x="2099967" y="1923160"/>
        <a:ext cx="2449961" cy="1259978"/>
      </dsp:txXfrm>
    </dsp:sp>
    <dsp:sp modelId="{4F38D663-3D9F-184A-9214-47A682638CF4}">
      <dsp:nvSpPr>
        <dsp:cNvPr id="0" name=""/>
        <dsp:cNvSpPr/>
      </dsp:nvSpPr>
      <dsp:spPr>
        <a:xfrm>
          <a:off x="1469977" y="3183139"/>
          <a:ext cx="1259978" cy="1259978"/>
        </a:xfrm>
        <a:prstGeom prst="pie">
          <a:avLst>
            <a:gd name="adj1" fmla="val 54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188A9B-7C0E-4442-82E7-00F07E779DA0}">
      <dsp:nvSpPr>
        <dsp:cNvPr id="0" name=""/>
        <dsp:cNvSpPr/>
      </dsp:nvSpPr>
      <dsp:spPr>
        <a:xfrm>
          <a:off x="2099967" y="3183139"/>
          <a:ext cx="4899923" cy="1259978"/>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Process and System Support</a:t>
          </a:r>
        </a:p>
      </dsp:txBody>
      <dsp:txXfrm>
        <a:off x="2099967" y="3183139"/>
        <a:ext cx="2449961" cy="1259978"/>
      </dsp:txXfrm>
    </dsp:sp>
    <dsp:sp modelId="{8791363B-CF61-C94D-A914-458798085E27}">
      <dsp:nvSpPr>
        <dsp:cNvPr id="0" name=""/>
        <dsp:cNvSpPr/>
      </dsp:nvSpPr>
      <dsp:spPr>
        <a:xfrm>
          <a:off x="4549928" y="663177"/>
          <a:ext cx="2449961" cy="1259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t>Department Users</a:t>
          </a:r>
        </a:p>
        <a:p>
          <a:pPr marL="114300" lvl="1" indent="-114300" algn="l" defTabSz="533400">
            <a:lnSpc>
              <a:spcPct val="90000"/>
            </a:lnSpc>
            <a:spcBef>
              <a:spcPct val="0"/>
            </a:spcBef>
            <a:spcAft>
              <a:spcPct val="15000"/>
            </a:spcAft>
            <a:buChar char="•"/>
          </a:pPr>
          <a:r>
            <a:rPr lang="en-US" sz="1200" kern="1200"/>
            <a:t>Local communities of practice</a:t>
          </a:r>
        </a:p>
        <a:p>
          <a:pPr marL="114300" lvl="1" indent="-114300" algn="l" defTabSz="533400">
            <a:lnSpc>
              <a:spcPct val="90000"/>
            </a:lnSpc>
            <a:spcBef>
              <a:spcPct val="0"/>
            </a:spcBef>
            <a:spcAft>
              <a:spcPct val="15000"/>
            </a:spcAft>
            <a:buChar char="•"/>
          </a:pPr>
          <a:r>
            <a:rPr lang="en-US" sz="1200" kern="1200"/>
            <a:t>Tiger/SWAT teams</a:t>
          </a:r>
        </a:p>
      </dsp:txBody>
      <dsp:txXfrm>
        <a:off x="4549928" y="663177"/>
        <a:ext cx="2449961" cy="1259982"/>
      </dsp:txXfrm>
    </dsp:sp>
    <dsp:sp modelId="{5F8B8AA3-D5E9-0E45-8EBB-E846EDAB0E28}">
      <dsp:nvSpPr>
        <dsp:cNvPr id="0" name=""/>
        <dsp:cNvSpPr/>
      </dsp:nvSpPr>
      <dsp:spPr>
        <a:xfrm>
          <a:off x="4549928" y="1923160"/>
          <a:ext cx="2449961" cy="125997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t>One-stop shop for all things Finance</a:t>
          </a:r>
        </a:p>
        <a:p>
          <a:pPr marL="114300" lvl="1" indent="-114300" algn="l" defTabSz="533400">
            <a:lnSpc>
              <a:spcPct val="90000"/>
            </a:lnSpc>
            <a:spcBef>
              <a:spcPct val="0"/>
            </a:spcBef>
            <a:spcAft>
              <a:spcPct val="15000"/>
            </a:spcAft>
            <a:buChar char="•"/>
          </a:pPr>
          <a:r>
            <a:rPr lang="en-US" sz="1200" kern="1200"/>
            <a:t>Live phone support during business hours</a:t>
          </a:r>
        </a:p>
        <a:p>
          <a:pPr marL="114300" lvl="1" indent="-114300" algn="l" defTabSz="533400">
            <a:lnSpc>
              <a:spcPct val="90000"/>
            </a:lnSpc>
            <a:spcBef>
              <a:spcPct val="0"/>
            </a:spcBef>
            <a:spcAft>
              <a:spcPct val="15000"/>
            </a:spcAft>
            <a:buChar char="•"/>
          </a:pPr>
          <a:r>
            <a:rPr lang="en-US" sz="1200" kern="1200"/>
            <a:t>Proactive reconciliation and outreach</a:t>
          </a:r>
        </a:p>
        <a:p>
          <a:pPr marL="114300" lvl="1" indent="-114300" algn="l" defTabSz="533400">
            <a:lnSpc>
              <a:spcPct val="90000"/>
            </a:lnSpc>
            <a:spcBef>
              <a:spcPct val="0"/>
            </a:spcBef>
            <a:spcAft>
              <a:spcPct val="15000"/>
            </a:spcAft>
            <a:buChar char="•"/>
          </a:pPr>
          <a:r>
            <a:rPr lang="en-US" sz="1200" kern="1200"/>
            <a:t>Triage issue as appropriate</a:t>
          </a:r>
        </a:p>
      </dsp:txBody>
      <dsp:txXfrm>
        <a:off x="4549928" y="1923160"/>
        <a:ext cx="2449961" cy="1259978"/>
      </dsp:txXfrm>
    </dsp:sp>
    <dsp:sp modelId="{99C1A754-9FEC-1149-9CE7-A5CE9A61B31E}">
      <dsp:nvSpPr>
        <dsp:cNvPr id="0" name=""/>
        <dsp:cNvSpPr/>
      </dsp:nvSpPr>
      <dsp:spPr>
        <a:xfrm>
          <a:off x="4549928" y="3183139"/>
          <a:ext cx="2449961" cy="125997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t>Process and policy Subject Matter Experts (SME)</a:t>
          </a:r>
        </a:p>
        <a:p>
          <a:pPr marL="114300" lvl="1" indent="-114300" algn="l" defTabSz="533400">
            <a:lnSpc>
              <a:spcPct val="90000"/>
            </a:lnSpc>
            <a:spcBef>
              <a:spcPct val="0"/>
            </a:spcBef>
            <a:spcAft>
              <a:spcPct val="15000"/>
            </a:spcAft>
            <a:buChar char="•"/>
          </a:pPr>
          <a:r>
            <a:rPr lang="en-US" sz="1200" kern="1200"/>
            <a:t>Functional and Technical Configuration (SME/ITS)</a:t>
          </a:r>
        </a:p>
        <a:p>
          <a:pPr marL="114300" lvl="1" indent="-114300" algn="l" defTabSz="533400">
            <a:lnSpc>
              <a:spcPct val="90000"/>
            </a:lnSpc>
            <a:spcBef>
              <a:spcPct val="0"/>
            </a:spcBef>
            <a:spcAft>
              <a:spcPct val="15000"/>
            </a:spcAft>
            <a:buChar char="•"/>
          </a:pPr>
          <a:r>
            <a:rPr lang="en-US" sz="1200" kern="1200"/>
            <a:t>System integration (ITS)</a:t>
          </a:r>
        </a:p>
        <a:p>
          <a:pPr marL="114300" lvl="1" indent="-114300" algn="l" defTabSz="533400">
            <a:lnSpc>
              <a:spcPct val="90000"/>
            </a:lnSpc>
            <a:spcBef>
              <a:spcPct val="0"/>
            </a:spcBef>
            <a:spcAft>
              <a:spcPct val="15000"/>
            </a:spcAft>
            <a:buChar char="•"/>
          </a:pPr>
          <a:r>
            <a:rPr lang="en-US" sz="1200" kern="1200"/>
            <a:t>Vendor issue management (ITS)</a:t>
          </a:r>
        </a:p>
      </dsp:txBody>
      <dsp:txXfrm>
        <a:off x="4549928" y="3183139"/>
        <a:ext cx="2449961" cy="12599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23" tIns="45712" rIns="91423" bIns="45712"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23" tIns="45712" rIns="91423" bIns="45712" rtlCol="0"/>
          <a:lstStyle>
            <a:lvl1pPr algn="r">
              <a:defRPr sz="1200"/>
            </a:lvl1pPr>
          </a:lstStyle>
          <a:p>
            <a:fld id="{5C936329-2CE5-4E0C-B04C-1FB86249AB50}" type="datetimeFigureOut">
              <a:rPr lang="en-US" smtClean="0"/>
              <a:t>12/6/21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3" tIns="45712" rIns="91423" bIns="45712"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23" tIns="45712" rIns="91423"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5"/>
            <a:ext cx="2971800" cy="458787"/>
          </a:xfrm>
          <a:prstGeom prst="rect">
            <a:avLst/>
          </a:prstGeom>
        </p:spPr>
        <p:txBody>
          <a:bodyPr vert="horz" lIns="91423" tIns="45712" rIns="91423" bIns="457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5"/>
            <a:ext cx="2971800" cy="458787"/>
          </a:xfrm>
          <a:prstGeom prst="rect">
            <a:avLst/>
          </a:prstGeom>
        </p:spPr>
        <p:txBody>
          <a:bodyPr vert="horz" lIns="91423" tIns="45712" rIns="91423" bIns="45712" rtlCol="0" anchor="b"/>
          <a:lstStyle>
            <a:lvl1pPr algn="r">
              <a:defRPr sz="1200"/>
            </a:lvl1pPr>
          </a:lstStyle>
          <a:p>
            <a:fld id="{4B873556-F898-4DBA-B918-197C4FF1E41B}" type="slidenum">
              <a:rPr lang="en-US" smtClean="0"/>
              <a:t>‹#›</a:t>
            </a:fld>
            <a:endParaRPr lang="en-US" dirty="0"/>
          </a:p>
        </p:txBody>
      </p:sp>
    </p:spTree>
    <p:extLst>
      <p:ext uri="{BB962C8B-B14F-4D97-AF65-F5344CB8AC3E}">
        <p14:creationId xmlns:p14="http://schemas.microsoft.com/office/powerpoint/2010/main" val="1187008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1982B-8EBE-4853-8441-8798FE4F60B3}" type="slidenum">
              <a:rPr lang="en-US" smtClean="0">
                <a:solidFill>
                  <a:prstClr val="black"/>
                </a:solidFill>
              </a:rPr>
              <a:pPr/>
              <a:t>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68686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0C4BE-C7A0-2E42-B772-3F24BC971C46}" type="slidenum">
              <a:rPr lang="en-US" smtClean="0"/>
              <a:t>25</a:t>
            </a:fld>
            <a:endParaRPr lang="en-US"/>
          </a:p>
        </p:txBody>
      </p:sp>
    </p:spTree>
    <p:extLst>
      <p:ext uri="{BB962C8B-B14F-4D97-AF65-F5344CB8AC3E}">
        <p14:creationId xmlns:p14="http://schemas.microsoft.com/office/powerpoint/2010/main" val="224751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0C4BE-C7A0-2E42-B772-3F24BC971C46}" type="slidenum">
              <a:rPr lang="en-US" smtClean="0"/>
              <a:t>26</a:t>
            </a:fld>
            <a:endParaRPr lang="en-US"/>
          </a:p>
        </p:txBody>
      </p:sp>
    </p:spTree>
    <p:extLst>
      <p:ext uri="{BB962C8B-B14F-4D97-AF65-F5344CB8AC3E}">
        <p14:creationId xmlns:p14="http://schemas.microsoft.com/office/powerpoint/2010/main" val="140926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0C4BE-C7A0-2E42-B772-3F24BC971C46}" type="slidenum">
              <a:rPr lang="en-US" smtClean="0"/>
              <a:t>27</a:t>
            </a:fld>
            <a:endParaRPr lang="en-US"/>
          </a:p>
        </p:txBody>
      </p:sp>
    </p:spTree>
    <p:extLst>
      <p:ext uri="{BB962C8B-B14F-4D97-AF65-F5344CB8AC3E}">
        <p14:creationId xmlns:p14="http://schemas.microsoft.com/office/powerpoint/2010/main" val="1005545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light of new variant, compliance with campus policies more important than ever.</a:t>
            </a:r>
          </a:p>
          <a:p>
            <a:endParaRPr lang="en-US" b="1" dirty="0"/>
          </a:p>
          <a:p>
            <a:r>
              <a:rPr lang="en-US" b="1" dirty="0"/>
              <a:t>Vaccination mandate compliance</a:t>
            </a:r>
            <a:r>
              <a:rPr lang="en-US" dirty="0"/>
              <a:t>: note that all staff hired after October 16</a:t>
            </a:r>
            <a:r>
              <a:rPr lang="en-US" baseline="30000" dirty="0"/>
              <a:t>th</a:t>
            </a:r>
            <a:r>
              <a:rPr lang="en-US" dirty="0"/>
              <a:t> have two weeks to comply with mandate. Documentation of vaccination must be completed through MyChart (not through provision of proof of vaccine to one’s supervisor).</a:t>
            </a:r>
          </a:p>
          <a:p>
            <a:endParaRPr lang="en-US" dirty="0"/>
          </a:p>
          <a:p>
            <a:r>
              <a:rPr lang="en-US" b="1" dirty="0"/>
              <a:t>Work Location Status Tool </a:t>
            </a:r>
            <a:r>
              <a:rPr lang="en-US" dirty="0"/>
              <a:t>must be completed by each employee.</a:t>
            </a:r>
          </a:p>
          <a:p>
            <a:endParaRPr lang="en-US" dirty="0"/>
          </a:p>
          <a:p>
            <a:r>
              <a:rPr lang="en-US" b="1" dirty="0"/>
              <a:t>COVID-19 Symptom/Exposure Screen </a:t>
            </a:r>
            <a:r>
              <a:rPr lang="en-US" dirty="0"/>
              <a:t>should be completed each day BEFORE an employee comes to campus; it should also be completed when a local employee is working off-campus.</a:t>
            </a:r>
          </a:p>
          <a:p>
            <a:endParaRPr lang="en-US" dirty="0"/>
          </a:p>
        </p:txBody>
      </p:sp>
      <p:sp>
        <p:nvSpPr>
          <p:cNvPr id="4" name="Slide Number Placeholder 3"/>
          <p:cNvSpPr>
            <a:spLocks noGrp="1"/>
          </p:cNvSpPr>
          <p:nvPr>
            <p:ph type="sldNum" sz="quarter" idx="5"/>
          </p:nvPr>
        </p:nvSpPr>
        <p:spPr/>
        <p:txBody>
          <a:bodyPr/>
          <a:lstStyle/>
          <a:p>
            <a:fld id="{4B873556-F898-4DBA-B918-197C4FF1E41B}" type="slidenum">
              <a:rPr lang="en-US" smtClean="0"/>
              <a:t>28</a:t>
            </a:fld>
            <a:endParaRPr lang="en-US" dirty="0"/>
          </a:p>
        </p:txBody>
      </p:sp>
    </p:spTree>
    <p:extLst>
      <p:ext uri="{BB962C8B-B14F-4D97-AF65-F5344CB8AC3E}">
        <p14:creationId xmlns:p14="http://schemas.microsoft.com/office/powerpoint/2010/main" val="4143607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International Travel:</a:t>
            </a:r>
          </a:p>
          <a:p>
            <a:pPr marL="171450" indent="-171450">
              <a:buFont typeface="Arial" panose="020B0604020202020204" pitchFamily="34" charset="0"/>
              <a:buChar char="•"/>
            </a:pPr>
            <a:r>
              <a:rPr lang="en-US" b="1" dirty="0"/>
              <a:t>Noncitizens who were physically present in certain South African countries</a:t>
            </a:r>
            <a:r>
              <a:rPr lang="en-US" dirty="0"/>
              <a:t> (</a:t>
            </a:r>
            <a:r>
              <a:rPr lang="en-US" sz="1200" b="0" i="0" kern="1200" dirty="0">
                <a:solidFill>
                  <a:schemeClr val="tx1"/>
                </a:solidFill>
                <a:effectLst/>
                <a:latin typeface="+mn-lt"/>
                <a:ea typeface="+mn-ea"/>
                <a:cs typeface="+mn-cs"/>
              </a:rPr>
              <a:t>Republic of Botswana, the Kingdom of Eswatini, the Kingdom of Lesotho, the Republic of Malawi, the Republic of Mozambique, the Republic of Namibia, the Republic of South Africa, and the Republic of Zimbabwe) </a:t>
            </a:r>
            <a:r>
              <a:rPr lang="en-US" b="1" dirty="0"/>
              <a:t>within 14 days of entry are not permitted to enter the US</a:t>
            </a:r>
            <a:r>
              <a:rPr lang="en-US" dirty="0"/>
              <a:t>.</a:t>
            </a:r>
          </a:p>
          <a:p>
            <a:pPr marL="171450" indent="-171450">
              <a:buFont typeface="Arial" panose="020B0604020202020204" pitchFamily="34" charset="0"/>
              <a:buChar char="•"/>
            </a:pPr>
            <a:r>
              <a:rPr lang="en-US" b="1" dirty="0"/>
              <a:t>All</a:t>
            </a:r>
            <a:r>
              <a:rPr lang="en-US" dirty="0"/>
              <a:t> those entering the US </a:t>
            </a:r>
            <a:r>
              <a:rPr lang="en-US" b="1" dirty="0"/>
              <a:t>must have a negative COVID test within 24 hours prior </a:t>
            </a:r>
            <a:r>
              <a:rPr lang="en-US" dirty="0"/>
              <a:t>to departure from originating location.</a:t>
            </a:r>
          </a:p>
        </p:txBody>
      </p:sp>
      <p:sp>
        <p:nvSpPr>
          <p:cNvPr id="4" name="Slide Number Placeholder 3"/>
          <p:cNvSpPr>
            <a:spLocks noGrp="1"/>
          </p:cNvSpPr>
          <p:nvPr>
            <p:ph type="sldNum" sz="quarter" idx="5"/>
          </p:nvPr>
        </p:nvSpPr>
        <p:spPr/>
        <p:txBody>
          <a:bodyPr/>
          <a:lstStyle/>
          <a:p>
            <a:fld id="{4B873556-F898-4DBA-B918-197C4FF1E41B}" type="slidenum">
              <a:rPr lang="en-US" smtClean="0"/>
              <a:t>29</a:t>
            </a:fld>
            <a:endParaRPr lang="en-US" dirty="0"/>
          </a:p>
        </p:txBody>
      </p:sp>
    </p:spTree>
    <p:extLst>
      <p:ext uri="{BB962C8B-B14F-4D97-AF65-F5344CB8AC3E}">
        <p14:creationId xmlns:p14="http://schemas.microsoft.com/office/powerpoint/2010/main" val="345841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Research Development: </a:t>
            </a:r>
          </a:p>
          <a:p>
            <a:pPr marL="171450" indent="-171450">
              <a:buFont typeface="Arial" panose="020B0604020202020204" pitchFamily="34" charset="0"/>
              <a:buChar char="•"/>
            </a:pPr>
            <a:r>
              <a:rPr lang="en-US" b="0" dirty="0"/>
              <a:t>We’re adding a Life Sciences Associate Director to expand our expertise and bandwidth</a:t>
            </a:r>
          </a:p>
          <a:p>
            <a:pPr marL="171450" indent="-171450">
              <a:buFont typeface="Arial" panose="020B0604020202020204" pitchFamily="34" charset="0"/>
              <a:buChar char="•"/>
            </a:pPr>
            <a:r>
              <a:rPr lang="en-US" b="0" dirty="0"/>
              <a:t>Additional staff additions will also expand our bandwidth</a:t>
            </a:r>
          </a:p>
          <a:p>
            <a:pPr marL="171450" indent="-171450">
              <a:buFont typeface="Arial" panose="020B0604020202020204" pitchFamily="34" charset="0"/>
              <a:buChar char="•"/>
            </a:pPr>
            <a:r>
              <a:rPr lang="en-US" b="0" dirty="0"/>
              <a:t>The new freelance Grant Writing program is up and running.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Research Ethics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2022, will have a new Faculty Advisory Committee to help guide Research Ethics program</a:t>
            </a:r>
          </a:p>
          <a:p>
            <a:endParaRPr lang="en-US" dirty="0"/>
          </a:p>
        </p:txBody>
      </p:sp>
      <p:sp>
        <p:nvSpPr>
          <p:cNvPr id="4" name="Slide Number Placeholder 3"/>
          <p:cNvSpPr>
            <a:spLocks noGrp="1"/>
          </p:cNvSpPr>
          <p:nvPr>
            <p:ph type="sldNum" sz="quarter" idx="5"/>
          </p:nvPr>
        </p:nvSpPr>
        <p:spPr/>
        <p:txBody>
          <a:bodyPr/>
          <a:lstStyle/>
          <a:p>
            <a:fld id="{4B873556-F898-4DBA-B918-197C4FF1E41B}" type="slidenum">
              <a:rPr lang="en-US" smtClean="0"/>
              <a:t>30</a:t>
            </a:fld>
            <a:endParaRPr lang="en-US" dirty="0"/>
          </a:p>
        </p:txBody>
      </p:sp>
    </p:spTree>
    <p:extLst>
      <p:ext uri="{BB962C8B-B14F-4D97-AF65-F5344CB8AC3E}">
        <p14:creationId xmlns:p14="http://schemas.microsoft.com/office/powerpoint/2010/main" val="245843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press release:</a:t>
            </a:r>
          </a:p>
          <a:p>
            <a:endParaRPr lang="en-US" dirty="0"/>
          </a:p>
          <a:p>
            <a:pPr marL="285750" indent="-285750">
              <a:buFont typeface="Arial" panose="020B0604020202020204" pitchFamily="34" charset="0"/>
              <a:buChar char="•"/>
            </a:pPr>
            <a:r>
              <a:rPr lang="en-US" sz="1400" b="0" i="0" kern="1200" dirty="0">
                <a:solidFill>
                  <a:schemeClr val="tx1"/>
                </a:solidFill>
                <a:effectLst/>
                <a:latin typeface="+mn-lt"/>
                <a:ea typeface="+mn-ea"/>
                <a:cs typeface="+mn-cs"/>
              </a:rPr>
              <a:t>A pioneer in the field of international injury and violence epidemiology, </a:t>
            </a:r>
          </a:p>
          <a:p>
            <a:pPr marL="285750" indent="-285750">
              <a:buFont typeface="Arial" panose="020B0604020202020204" pitchFamily="34" charset="0"/>
              <a:buChar char="•"/>
            </a:pPr>
            <a:r>
              <a:rPr lang="en-US" sz="1400" b="0" i="0" kern="1200" dirty="0">
                <a:solidFill>
                  <a:schemeClr val="tx1"/>
                </a:solidFill>
                <a:effectLst/>
                <a:latin typeface="+mn-lt"/>
                <a:ea typeface="+mn-ea"/>
                <a:cs typeface="+mn-cs"/>
              </a:rPr>
              <a:t>Currently </a:t>
            </a:r>
            <a:r>
              <a:rPr lang="en-US" sz="1400" b="1" i="0" kern="1200" dirty="0">
                <a:solidFill>
                  <a:schemeClr val="tx1"/>
                </a:solidFill>
                <a:effectLst/>
                <a:latin typeface="+mn-lt"/>
                <a:ea typeface="+mn-ea"/>
                <a:cs typeface="+mn-cs"/>
              </a:rPr>
              <a:t>directs one of six NIH-funded International Trauma Training Programs </a:t>
            </a:r>
          </a:p>
          <a:p>
            <a:pPr marL="285750" indent="-285750">
              <a:buFont typeface="Arial" panose="020B0604020202020204" pitchFamily="34" charset="0"/>
              <a:buChar char="•"/>
            </a:pPr>
            <a:r>
              <a:rPr lang="en-US" sz="1400" b="1" i="0" kern="1200" dirty="0">
                <a:solidFill>
                  <a:schemeClr val="tx1"/>
                </a:solidFill>
                <a:effectLst/>
                <a:latin typeface="+mn-lt"/>
                <a:ea typeface="+mn-ea"/>
                <a:cs typeface="+mn-cs"/>
              </a:rPr>
              <a:t>Prior director </a:t>
            </a:r>
            <a:r>
              <a:rPr lang="en-US" sz="1400" b="0" i="0" kern="1200" dirty="0">
                <a:solidFill>
                  <a:schemeClr val="tx1"/>
                </a:solidFill>
                <a:effectLst/>
                <a:latin typeface="+mn-lt"/>
                <a:ea typeface="+mn-ea"/>
                <a:cs typeface="+mn-cs"/>
              </a:rPr>
              <a:t>of the interdisciplinary </a:t>
            </a:r>
            <a:r>
              <a:rPr lang="en-US" sz="1400" b="1" i="0" kern="1200" dirty="0">
                <a:solidFill>
                  <a:schemeClr val="tx1"/>
                </a:solidFill>
                <a:effectLst/>
                <a:latin typeface="+mn-lt"/>
                <a:ea typeface="+mn-ea"/>
                <a:cs typeface="+mn-cs"/>
              </a:rPr>
              <a:t>CDC-funded Injury Prevention Research Center from 2006 to 2020</a:t>
            </a:r>
            <a:r>
              <a:rPr lang="en-US" sz="1400" b="0" i="0" kern="1200" dirty="0">
                <a:solidFill>
                  <a:schemeClr val="tx1"/>
                </a:solidFill>
                <a:effectLst/>
                <a:latin typeface="+mn-lt"/>
                <a:ea typeface="+mn-ea"/>
                <a:cs typeface="+mn-cs"/>
              </a:rPr>
              <a:t>.</a:t>
            </a:r>
          </a:p>
          <a:p>
            <a:pPr marL="285750" indent="-285750">
              <a:buFont typeface="Arial" panose="020B0604020202020204" pitchFamily="34" charset="0"/>
              <a:buChar char="•"/>
            </a:pPr>
            <a:endParaRPr lang="en-US" sz="1400" b="0" i="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400" b="0" i="0" kern="1200" dirty="0">
                <a:solidFill>
                  <a:schemeClr val="tx1"/>
                </a:solidFill>
                <a:effectLst/>
                <a:latin typeface="+mn-lt"/>
                <a:ea typeface="+mn-ea"/>
                <a:cs typeface="+mn-cs"/>
              </a:rPr>
              <a:t>Peek-Asa has served on the </a:t>
            </a:r>
            <a:r>
              <a:rPr lang="en-US" sz="1400" b="1" i="0" kern="1200" dirty="0">
                <a:solidFill>
                  <a:schemeClr val="tx1"/>
                </a:solidFill>
                <a:effectLst/>
                <a:latin typeface="+mn-lt"/>
                <a:ea typeface="+mn-ea"/>
                <a:cs typeface="+mn-cs"/>
              </a:rPr>
              <a:t>Board of Scientific Counselors for the National Institute for Occupational Safety and Health</a:t>
            </a:r>
            <a:r>
              <a:rPr lang="en-US" sz="1400" b="0" i="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400" b="1" i="0" kern="1200" dirty="0">
                <a:solidFill>
                  <a:schemeClr val="tx1"/>
                </a:solidFill>
                <a:effectLst/>
                <a:latin typeface="+mn-lt"/>
                <a:ea typeface="+mn-ea"/>
                <a:cs typeface="+mn-cs"/>
              </a:rPr>
              <a:t>currently an appointed committee member of the National Academies’ Transportation Research Board</a:t>
            </a:r>
            <a:r>
              <a:rPr lang="en-US" sz="1400" b="0" i="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400" b="0" i="0" kern="1200" dirty="0">
                <a:solidFill>
                  <a:schemeClr val="tx1"/>
                </a:solidFill>
                <a:effectLst/>
                <a:latin typeface="+mn-lt"/>
                <a:ea typeface="+mn-ea"/>
                <a:cs typeface="+mn-cs"/>
              </a:rPr>
              <a:t>serves on the </a:t>
            </a:r>
            <a:r>
              <a:rPr lang="en-US" sz="1400" b="1" i="0" kern="1200" dirty="0">
                <a:solidFill>
                  <a:schemeClr val="tx1"/>
                </a:solidFill>
                <a:effectLst/>
                <a:latin typeface="+mn-lt"/>
                <a:ea typeface="+mn-ea"/>
                <a:cs typeface="+mn-cs"/>
              </a:rPr>
              <a:t>National Academies of Sciences, Engineering and Medicine’s Committee on Accelerating Progress in Traumatic Brain Injury Research and Care</a:t>
            </a:r>
            <a:r>
              <a:rPr lang="en-US" sz="1400" b="0" i="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400" b="1" i="0" kern="1200" dirty="0">
                <a:solidFill>
                  <a:schemeClr val="tx1"/>
                </a:solidFill>
                <a:effectLst/>
                <a:latin typeface="+mn-lt"/>
                <a:ea typeface="+mn-ea"/>
                <a:cs typeface="+mn-cs"/>
              </a:rPr>
              <a:t>elected to the National Academy of Medicine in 2020</a:t>
            </a:r>
            <a:r>
              <a:rPr lang="en-US" sz="1400" b="0" i="0" kern="1200" dirty="0">
                <a:solidFill>
                  <a:schemeClr val="tx1"/>
                </a:solidFill>
                <a:effectLst/>
                <a:latin typeface="+mn-lt"/>
                <a:ea typeface="+mn-ea"/>
                <a:cs typeface="+mn-cs"/>
              </a:rPr>
              <a:t>.</a:t>
            </a:r>
            <a:endParaRPr lang="en-US" sz="1400" dirty="0"/>
          </a:p>
        </p:txBody>
      </p:sp>
      <p:sp>
        <p:nvSpPr>
          <p:cNvPr id="4" name="Slide Number Placeholder 3"/>
          <p:cNvSpPr>
            <a:spLocks noGrp="1"/>
          </p:cNvSpPr>
          <p:nvPr>
            <p:ph type="sldNum" sz="quarter" idx="5"/>
          </p:nvPr>
        </p:nvSpPr>
        <p:spPr/>
        <p:txBody>
          <a:bodyPr/>
          <a:lstStyle/>
          <a:p>
            <a:fld id="{4B873556-F898-4DBA-B918-197C4FF1E41B}" type="slidenum">
              <a:rPr lang="en-US" smtClean="0"/>
              <a:t>31</a:t>
            </a:fld>
            <a:endParaRPr lang="en-US" dirty="0"/>
          </a:p>
        </p:txBody>
      </p:sp>
    </p:spTree>
    <p:extLst>
      <p:ext uri="{BB962C8B-B14F-4D97-AF65-F5344CB8AC3E}">
        <p14:creationId xmlns:p14="http://schemas.microsoft.com/office/powerpoint/2010/main" val="2904840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0C4BE-C7A0-2E42-B772-3F24BC971C46}" type="slidenum">
              <a:rPr lang="en-US" smtClean="0"/>
              <a:t>32</a:t>
            </a:fld>
            <a:endParaRPr lang="en-US"/>
          </a:p>
        </p:txBody>
      </p:sp>
    </p:spTree>
    <p:extLst>
      <p:ext uri="{BB962C8B-B14F-4D97-AF65-F5344CB8AC3E}">
        <p14:creationId xmlns:p14="http://schemas.microsoft.com/office/powerpoint/2010/main" val="100554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3556-F898-4DBA-B918-197C4FF1E41B}" type="slidenum">
              <a:rPr lang="en-US" smtClean="0"/>
              <a:t>2</a:t>
            </a:fld>
            <a:endParaRPr lang="en-US" dirty="0"/>
          </a:p>
        </p:txBody>
      </p:sp>
    </p:spTree>
    <p:extLst>
      <p:ext uri="{BB962C8B-B14F-4D97-AF65-F5344CB8AC3E}">
        <p14:creationId xmlns:p14="http://schemas.microsoft.com/office/powerpoint/2010/main" val="214114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VA/JPA:</a:t>
            </a:r>
          </a:p>
          <a:p>
            <a:pPr marL="171450" indent="-171450">
              <a:buFont typeface="Arial" panose="020B0604020202020204" pitchFamily="34" charset="0"/>
              <a:buChar char="•"/>
            </a:pPr>
            <a:r>
              <a:rPr lang="en-US" b="0" dirty="0"/>
              <a:t>Due to new Department of Justice interpretation of </a:t>
            </a:r>
            <a:r>
              <a:rPr lang="en-US" sz="1200" kern="1200" dirty="0">
                <a:solidFill>
                  <a:schemeClr val="tx1"/>
                </a:solidFill>
                <a:effectLst/>
                <a:latin typeface="+mn-lt"/>
                <a:ea typeface="+mn-ea"/>
                <a:cs typeface="+mn-cs"/>
              </a:rPr>
              <a:t>of 18 U.S.C. § 209, we had been told that new JPAs for joint appointees to conduct federally-funded research using VA resources would be prohibited.</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We partnered with VASD to successfully make the case that UCSD qualifies for an exception to this code as a “treasury of the state.” This has been approved by the VA Office of General Counsel Ethics division.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Therefore, all JPAs for existing, new, and renewal applications submitted through VMRF to NIH, DoD, PCORI, and TRDRP can proceed without any violation of the US Code.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VA’s OGC Ethics Counsel will review any other sponsors (</a:t>
            </a:r>
            <a:r>
              <a:rPr lang="en-US" sz="1200" b="0" kern="1200" dirty="0" err="1">
                <a:solidFill>
                  <a:schemeClr val="tx1"/>
                </a:solidFill>
                <a:effectLst/>
                <a:latin typeface="+mn-lt"/>
                <a:ea typeface="+mn-ea"/>
                <a:cs typeface="+mn-cs"/>
              </a:rPr>
              <a:t>eg</a:t>
            </a:r>
            <a:r>
              <a:rPr lang="en-US" sz="1200" b="0" kern="1200" dirty="0">
                <a:solidFill>
                  <a:schemeClr val="tx1"/>
                </a:solidFill>
                <a:effectLst/>
                <a:latin typeface="+mn-lt"/>
                <a:ea typeface="+mn-ea"/>
                <a:cs typeface="+mn-cs"/>
              </a:rPr>
              <a:t>, private research foundations), but we will continue to make the case that these agreements are also subject to the “treasury of the state” exception.</a:t>
            </a:r>
            <a:endParaRPr lang="en-US" b="0" dirty="0"/>
          </a:p>
        </p:txBody>
      </p:sp>
      <p:sp>
        <p:nvSpPr>
          <p:cNvPr id="4" name="Slide Number Placeholder 3"/>
          <p:cNvSpPr>
            <a:spLocks noGrp="1"/>
          </p:cNvSpPr>
          <p:nvPr>
            <p:ph type="sldNum" sz="quarter" idx="5"/>
          </p:nvPr>
        </p:nvSpPr>
        <p:spPr/>
        <p:txBody>
          <a:bodyPr/>
          <a:lstStyle/>
          <a:p>
            <a:fld id="{4B873556-F898-4DBA-B918-197C4FF1E41B}" type="slidenum">
              <a:rPr lang="en-US" smtClean="0"/>
              <a:t>3</a:t>
            </a:fld>
            <a:endParaRPr lang="en-US" dirty="0"/>
          </a:p>
        </p:txBody>
      </p:sp>
    </p:spTree>
    <p:extLst>
      <p:ext uri="{BB962C8B-B14F-4D97-AF65-F5344CB8AC3E}">
        <p14:creationId xmlns:p14="http://schemas.microsoft.com/office/powerpoint/2010/main" val="78074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VA/JPA:</a:t>
            </a:r>
          </a:p>
          <a:p>
            <a:pPr marL="171450" indent="-171450">
              <a:buFont typeface="Arial" panose="020B0604020202020204" pitchFamily="34" charset="0"/>
              <a:buChar char="•"/>
            </a:pPr>
            <a:r>
              <a:rPr lang="en-US" b="0" dirty="0"/>
              <a:t>Due to new Department of Justice interpretation of </a:t>
            </a:r>
            <a:r>
              <a:rPr lang="en-US" sz="1200" kern="1200" dirty="0">
                <a:solidFill>
                  <a:schemeClr val="tx1"/>
                </a:solidFill>
                <a:effectLst/>
                <a:latin typeface="+mn-lt"/>
                <a:ea typeface="+mn-ea"/>
                <a:cs typeface="+mn-cs"/>
              </a:rPr>
              <a:t>of 18 U.S.C. § 209, we had been told that new JPAs for joint appointees to conduct federally-funded research using VA resources would be prohibited.</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VA Office of General Counsel Ethics division has approved “treasury of the state exception” for federally funded grants.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VA’s OGC Ethics Counsel will review any other sponsors (</a:t>
            </a:r>
            <a:r>
              <a:rPr lang="en-US" sz="1200" b="1" kern="1200" dirty="0" err="1">
                <a:solidFill>
                  <a:schemeClr val="tx1"/>
                </a:solidFill>
                <a:effectLst/>
                <a:latin typeface="+mn-lt"/>
                <a:ea typeface="+mn-ea"/>
                <a:cs typeface="+mn-cs"/>
              </a:rPr>
              <a:t>eg</a:t>
            </a:r>
            <a:r>
              <a:rPr lang="en-US" sz="1200" b="1" kern="1200" dirty="0">
                <a:solidFill>
                  <a:schemeClr val="tx1"/>
                </a:solidFill>
                <a:effectLst/>
                <a:latin typeface="+mn-lt"/>
                <a:ea typeface="+mn-ea"/>
                <a:cs typeface="+mn-cs"/>
              </a:rPr>
              <a:t>, private research foundations), but we will continue to make the case that these agreements are also subject to the “treasury of the state” exception.</a:t>
            </a:r>
            <a:endParaRPr lang="en-US" b="1" dirty="0"/>
          </a:p>
          <a:p>
            <a:endParaRPr lang="en-US" dirty="0"/>
          </a:p>
        </p:txBody>
      </p:sp>
      <p:sp>
        <p:nvSpPr>
          <p:cNvPr id="4" name="Slide Number Placeholder 3"/>
          <p:cNvSpPr>
            <a:spLocks noGrp="1"/>
          </p:cNvSpPr>
          <p:nvPr>
            <p:ph type="sldNum" sz="quarter" idx="5"/>
          </p:nvPr>
        </p:nvSpPr>
        <p:spPr/>
        <p:txBody>
          <a:bodyPr/>
          <a:lstStyle/>
          <a:p>
            <a:fld id="{4B873556-F898-4DBA-B918-197C4FF1E41B}" type="slidenum">
              <a:rPr lang="en-US" smtClean="0"/>
              <a:t>4</a:t>
            </a:fld>
            <a:endParaRPr lang="en-US" dirty="0"/>
          </a:p>
        </p:txBody>
      </p:sp>
    </p:spTree>
    <p:extLst>
      <p:ext uri="{BB962C8B-B14F-4D97-AF65-F5344CB8AC3E}">
        <p14:creationId xmlns:p14="http://schemas.microsoft.com/office/powerpoint/2010/main" val="106863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3556-F898-4DBA-B918-197C4FF1E41B}" type="slidenum">
              <a:rPr lang="en-US" smtClean="0"/>
              <a:t>5</a:t>
            </a:fld>
            <a:endParaRPr lang="en-US" dirty="0"/>
          </a:p>
        </p:txBody>
      </p:sp>
    </p:spTree>
    <p:extLst>
      <p:ext uri="{BB962C8B-B14F-4D97-AF65-F5344CB8AC3E}">
        <p14:creationId xmlns:p14="http://schemas.microsoft.com/office/powerpoint/2010/main" val="345263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BBB0A-3FD9-D64E-ACEB-C39979F1D12D}" type="slidenum">
              <a:rPr lang="en-US" smtClean="0"/>
              <a:t>7</a:t>
            </a:fld>
            <a:endParaRPr lang="en-US"/>
          </a:p>
        </p:txBody>
      </p:sp>
    </p:spTree>
    <p:extLst>
      <p:ext uri="{BB962C8B-B14F-4D97-AF65-F5344CB8AC3E}">
        <p14:creationId xmlns:p14="http://schemas.microsoft.com/office/powerpoint/2010/main" val="285492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BBB0A-3FD9-D64E-ACEB-C39979F1D12D}" type="slidenum">
              <a:rPr lang="en-US" smtClean="0"/>
              <a:t>8</a:t>
            </a:fld>
            <a:endParaRPr lang="en-US"/>
          </a:p>
        </p:txBody>
      </p:sp>
    </p:spTree>
    <p:extLst>
      <p:ext uri="{BB962C8B-B14F-4D97-AF65-F5344CB8AC3E}">
        <p14:creationId xmlns:p14="http://schemas.microsoft.com/office/powerpoint/2010/main" val="225410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80cf70613_0_7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e80cf70613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526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6dab13ab4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e6dab13ab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689A-034B-4943-8FD3-659AC36DD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13C35-EBA3-B64C-B97E-844B117B7A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B80536-D815-364E-BDA7-E263FF6AEBAC}"/>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5" name="Footer Placeholder 4">
            <a:extLst>
              <a:ext uri="{FF2B5EF4-FFF2-40B4-BE49-F238E27FC236}">
                <a16:creationId xmlns:a16="http://schemas.microsoft.com/office/drawing/2014/main" id="{0FF9663B-0A65-6F4F-8360-46765AC0D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4B8DB-E544-5A4C-81BB-BA9E4183E82E}"/>
              </a:ext>
            </a:extLst>
          </p:cNvPr>
          <p:cNvSpPr>
            <a:spLocks noGrp="1"/>
          </p:cNvSpPr>
          <p:nvPr>
            <p:ph type="sldNum" sz="quarter" idx="12"/>
          </p:nvPr>
        </p:nvSpPr>
        <p:spPr/>
        <p:txBody>
          <a:bodyPr/>
          <a:lstStyle/>
          <a:p>
            <a:fld id="{755FA8DC-57E3-564F-8FFD-00365F44D0AA}" type="slidenum">
              <a:rPr lang="en-US" smtClean="0"/>
              <a:t>‹#›</a:t>
            </a:fld>
            <a:endParaRPr lang="en-US"/>
          </a:p>
        </p:txBody>
      </p:sp>
      <p:sp>
        <p:nvSpPr>
          <p:cNvPr id="7" name="TextBox 6">
            <a:extLst>
              <a:ext uri="{FF2B5EF4-FFF2-40B4-BE49-F238E27FC236}">
                <a16:creationId xmlns:a16="http://schemas.microsoft.com/office/drawing/2014/main" id="{A2796215-270C-1349-BDF5-FD157E8C1698}"/>
              </a:ext>
            </a:extLst>
          </p:cNvPr>
          <p:cNvSpPr txBox="1"/>
          <p:nvPr userDrawn="1"/>
        </p:nvSpPr>
        <p:spPr>
          <a:xfrm>
            <a:off x="1090863" y="6240379"/>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21227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F374-EC8A-2A41-B8EB-B4DBABFDEC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9EA315-E048-2F43-BDD5-5B52778E34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49B1A-AAF7-C84B-911E-927C07467367}"/>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5" name="Footer Placeholder 4">
            <a:extLst>
              <a:ext uri="{FF2B5EF4-FFF2-40B4-BE49-F238E27FC236}">
                <a16:creationId xmlns:a16="http://schemas.microsoft.com/office/drawing/2014/main" id="{B78C445F-2D0E-384D-9D57-4F4D23302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0E39D-A5E2-174B-8168-2E334A177E2D}"/>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2586170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01E37D-19CE-6B4B-AC74-AD4456B87C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B24D2F-143F-B84E-AF92-5A3F8EEB47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F26E3-3C01-DC40-9825-17EE76803440}"/>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5" name="Footer Placeholder 4">
            <a:extLst>
              <a:ext uri="{FF2B5EF4-FFF2-40B4-BE49-F238E27FC236}">
                <a16:creationId xmlns:a16="http://schemas.microsoft.com/office/drawing/2014/main" id="{EDB3CD9A-F8D1-9F4C-9FE2-C81FE3D2F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0C400-508A-7D4D-84AE-F239B6C58860}"/>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348311611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164758" y="250878"/>
            <a:ext cx="12007843" cy="811807"/>
          </a:xfrm>
          <a:prstGeom prst="rect">
            <a:avLst/>
          </a:prstGeom>
          <a:gradFill>
            <a:gsLst>
              <a:gs pos="0">
                <a:srgbClr val="006A96"/>
              </a:gs>
              <a:gs pos="100000">
                <a:srgbClr val="00C6D7"/>
              </a:gs>
            </a:gsLst>
            <a:lin ang="10800000" scaled="0"/>
          </a:gradFill>
          <a:ln>
            <a:noFill/>
          </a:ln>
        </p:spPr>
        <p:txBody>
          <a:bodyPr spcFirstLastPara="1" wrap="square" lIns="457200" tIns="0" rIns="0" bIns="0" anchor="ctr" anchorCtr="0">
            <a:noAutofit/>
          </a:bodyPr>
          <a:lstStyle>
            <a:lvl1pPr lvl="0" algn="l">
              <a:lnSpc>
                <a:spcPct val="100000"/>
              </a:lnSpc>
              <a:spcBef>
                <a:spcPts val="0"/>
              </a:spcBef>
              <a:spcAft>
                <a:spcPts val="0"/>
              </a:spcAft>
              <a:buClr>
                <a:srgbClr val="13294A"/>
              </a:buClr>
              <a:buSzPts val="2250"/>
              <a:buFont typeface="Arial"/>
              <a:buNone/>
              <a:defRPr sz="3000" b="1" cap="none">
                <a:solidFill>
                  <a:srgbClr val="13294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body" idx="1"/>
          </p:nvPr>
        </p:nvSpPr>
        <p:spPr>
          <a:xfrm>
            <a:off x="365762" y="1457095"/>
            <a:ext cx="11477324" cy="5058968"/>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600"/>
              </a:spcBef>
              <a:spcAft>
                <a:spcPts val="0"/>
              </a:spcAft>
              <a:buClr>
                <a:srgbClr val="0C68AC"/>
              </a:buClr>
              <a:buSzPts val="1500"/>
              <a:buNone/>
              <a:defRPr sz="2000">
                <a:solidFill>
                  <a:srgbClr val="006C92"/>
                </a:solidFill>
              </a:defRPr>
            </a:lvl1pPr>
            <a:lvl2pPr marL="1219170" lvl="1" indent="-304792" algn="l">
              <a:lnSpc>
                <a:spcPct val="100000"/>
              </a:lnSpc>
              <a:spcBef>
                <a:spcPts val="1200"/>
              </a:spcBef>
              <a:spcAft>
                <a:spcPts val="0"/>
              </a:spcAft>
              <a:buClr>
                <a:srgbClr val="0C68AC"/>
              </a:buClr>
              <a:buSzPts val="1500"/>
              <a:buNone/>
              <a:defRPr sz="2000">
                <a:solidFill>
                  <a:srgbClr val="006C92"/>
                </a:solidFill>
              </a:defRPr>
            </a:lvl2pPr>
            <a:lvl3pPr marL="1828754" lvl="2" indent="-304792" algn="l">
              <a:lnSpc>
                <a:spcPct val="100000"/>
              </a:lnSpc>
              <a:spcBef>
                <a:spcPts val="1200"/>
              </a:spcBef>
              <a:spcAft>
                <a:spcPts val="0"/>
              </a:spcAft>
              <a:buClr>
                <a:srgbClr val="0C68AC"/>
              </a:buClr>
              <a:buSzPts val="1500"/>
              <a:buNone/>
              <a:defRPr sz="2000">
                <a:solidFill>
                  <a:srgbClr val="006C92"/>
                </a:solidFill>
              </a:defRPr>
            </a:lvl3pPr>
            <a:lvl4pPr marL="2438339" lvl="3" indent="-304792" algn="l">
              <a:lnSpc>
                <a:spcPct val="100000"/>
              </a:lnSpc>
              <a:spcBef>
                <a:spcPts val="1200"/>
              </a:spcBef>
              <a:spcAft>
                <a:spcPts val="0"/>
              </a:spcAft>
              <a:buClr>
                <a:srgbClr val="0C68AC"/>
              </a:buClr>
              <a:buSzPts val="1500"/>
              <a:buNone/>
              <a:defRPr sz="2000">
                <a:solidFill>
                  <a:srgbClr val="006C92"/>
                </a:solidFill>
              </a:defRPr>
            </a:lvl4pPr>
            <a:lvl5pPr marL="3047924" lvl="4" indent="-304792" algn="l">
              <a:lnSpc>
                <a:spcPct val="100000"/>
              </a:lnSpc>
              <a:spcBef>
                <a:spcPts val="1200"/>
              </a:spcBef>
              <a:spcAft>
                <a:spcPts val="0"/>
              </a:spcAft>
              <a:buClr>
                <a:srgbClr val="0C68AC"/>
              </a:buClr>
              <a:buSzPts val="1500"/>
              <a:buNone/>
              <a:defRPr sz="2000">
                <a:solidFill>
                  <a:srgbClr val="006C92"/>
                </a:solidFill>
              </a:defRPr>
            </a:lvl5pPr>
            <a:lvl6pPr marL="3657509" lvl="5" indent="-457189" algn="l">
              <a:lnSpc>
                <a:spcPct val="100000"/>
              </a:lnSpc>
              <a:spcBef>
                <a:spcPts val="12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1639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49F4-B524-0E4C-B524-3282FAC3A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7AE26-B97B-C447-8379-1ABB80FE75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C5443-89F9-A249-8BB5-9A994A5F4429}"/>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5" name="Footer Placeholder 4">
            <a:extLst>
              <a:ext uri="{FF2B5EF4-FFF2-40B4-BE49-F238E27FC236}">
                <a16:creationId xmlns:a16="http://schemas.microsoft.com/office/drawing/2014/main" id="{7C9FCB1C-D359-E247-ADAD-8E55F31F4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97B65-82B2-414B-8F40-7FA9241EE497}"/>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4208383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E1AD-8894-B941-86B1-272656A0C2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28B631-4F3D-D741-9484-8670C8086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0859FA-4A72-9E40-993A-F8301E5AD8E4}"/>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5" name="Footer Placeholder 4">
            <a:extLst>
              <a:ext uri="{FF2B5EF4-FFF2-40B4-BE49-F238E27FC236}">
                <a16:creationId xmlns:a16="http://schemas.microsoft.com/office/drawing/2014/main" id="{99A5D78D-FC4D-824A-BD55-8AD216740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DE849-775F-3942-A153-9D24D918B836}"/>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276664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6124-0522-D640-9B4C-A00513923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EDFA5-08BF-1441-ADB6-136B0CBFC9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38F921-1E89-5346-9BE0-063EB066E1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CECFB-D86C-5A44-B62A-A1987BE1E0D6}"/>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6" name="Footer Placeholder 5">
            <a:extLst>
              <a:ext uri="{FF2B5EF4-FFF2-40B4-BE49-F238E27FC236}">
                <a16:creationId xmlns:a16="http://schemas.microsoft.com/office/drawing/2014/main" id="{F7EC9168-DE33-3840-91A6-F2F51038A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E51C1-DC03-C84C-BF4A-EB11BAA67DE6}"/>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35775491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24D8-35A9-534B-B440-1B5998C6B8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CF322A-DB17-9240-B1DA-02B66E4CEF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71FCDB-6D6E-8548-AF90-625F492315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0144E8-4432-084F-912F-43B6404B8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9C2917-905F-3245-A409-C398483D6F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6252B2-F5DA-8A44-9816-2781C340B4A8}"/>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8" name="Footer Placeholder 7">
            <a:extLst>
              <a:ext uri="{FF2B5EF4-FFF2-40B4-BE49-F238E27FC236}">
                <a16:creationId xmlns:a16="http://schemas.microsoft.com/office/drawing/2014/main" id="{2DEE5B57-33B3-034A-9C67-43740C0A16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30426A-ABCD-C74A-8E38-E2ECB12374B7}"/>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388056495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EE1A-D15D-C449-8682-AB28B7A91C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F514DF-A129-734B-B94D-39EC192C6853}"/>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4" name="Footer Placeholder 3">
            <a:extLst>
              <a:ext uri="{FF2B5EF4-FFF2-40B4-BE49-F238E27FC236}">
                <a16:creationId xmlns:a16="http://schemas.microsoft.com/office/drawing/2014/main" id="{97C67391-4459-854C-86C4-648C67271F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2DB9B-0B56-E848-8778-AE501C280E49}"/>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21839954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5ED24-3D97-E942-9B3E-ABD5EC182CD1}"/>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3" name="Footer Placeholder 2">
            <a:extLst>
              <a:ext uri="{FF2B5EF4-FFF2-40B4-BE49-F238E27FC236}">
                <a16:creationId xmlns:a16="http://schemas.microsoft.com/office/drawing/2014/main" id="{4DD832D8-FFC9-BB48-9453-2C4CD2998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62934E-811A-654F-A1A4-D3CE49DC454C}"/>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73508066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B2BD-A4FC-B94A-8F50-6469E4175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DE4739-1EB5-8646-92A7-1F85E940F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F58DBF-82A5-A647-A4D3-4698975D1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4297A2-DF3C-5A4A-A85E-3FA7FC97D718}"/>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6" name="Footer Placeholder 5">
            <a:extLst>
              <a:ext uri="{FF2B5EF4-FFF2-40B4-BE49-F238E27FC236}">
                <a16:creationId xmlns:a16="http://schemas.microsoft.com/office/drawing/2014/main" id="{0E3FE446-260C-7B4B-99B0-FC792B7B9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235EC-68BB-A645-A00E-450E7DCA179D}"/>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309529549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5087-DEE1-EB49-B9E7-E00BB782A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DE3FA-D9FC-9148-AA81-2F96DBC2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94176D-2D5F-DC4A-98BD-4D0717121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9BBB5D-D8ED-A54B-BB0F-4B2001F0D8C3}"/>
              </a:ext>
            </a:extLst>
          </p:cNvPr>
          <p:cNvSpPr>
            <a:spLocks noGrp="1"/>
          </p:cNvSpPr>
          <p:nvPr>
            <p:ph type="dt" sz="half" idx="10"/>
          </p:nvPr>
        </p:nvSpPr>
        <p:spPr/>
        <p:txBody>
          <a:bodyPr/>
          <a:lstStyle/>
          <a:p>
            <a:fld id="{C7ECF353-9084-3C48-B9B9-4C50A5BABEF6}" type="datetimeFigureOut">
              <a:rPr lang="en-US" smtClean="0"/>
              <a:t>12/6/21</a:t>
            </a:fld>
            <a:endParaRPr lang="en-US"/>
          </a:p>
        </p:txBody>
      </p:sp>
      <p:sp>
        <p:nvSpPr>
          <p:cNvPr id="6" name="Footer Placeholder 5">
            <a:extLst>
              <a:ext uri="{FF2B5EF4-FFF2-40B4-BE49-F238E27FC236}">
                <a16:creationId xmlns:a16="http://schemas.microsoft.com/office/drawing/2014/main" id="{A9A62541-F429-504A-8AD6-F2CF9F3037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F09CB6-6E95-964D-92B8-8D36A947F09E}"/>
              </a:ext>
            </a:extLst>
          </p:cNvPr>
          <p:cNvSpPr>
            <a:spLocks noGrp="1"/>
          </p:cNvSpPr>
          <p:nvPr>
            <p:ph type="sldNum" sz="quarter" idx="12"/>
          </p:nvPr>
        </p:nvSpPr>
        <p:spPr/>
        <p:txBody>
          <a:bodyPr/>
          <a:lstStyle/>
          <a:p>
            <a:fld id="{755FA8DC-57E3-564F-8FFD-00365F44D0AA}" type="slidenum">
              <a:rPr lang="en-US" smtClean="0"/>
              <a:t>‹#›</a:t>
            </a:fld>
            <a:endParaRPr lang="en-US"/>
          </a:p>
        </p:txBody>
      </p:sp>
    </p:spTree>
    <p:extLst>
      <p:ext uri="{BB962C8B-B14F-4D97-AF65-F5344CB8AC3E}">
        <p14:creationId xmlns:p14="http://schemas.microsoft.com/office/powerpoint/2010/main" val="227860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B1175-7253-1C40-AC1A-56BFA1415B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92C9A-0557-0A4E-9BC8-AFFB481A07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A4C0C-4E5D-4145-810B-BA8D44144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CF353-9084-3C48-B9B9-4C50A5BABEF6}" type="datetimeFigureOut">
              <a:rPr lang="en-US" smtClean="0"/>
              <a:t>12/6/21</a:t>
            </a:fld>
            <a:endParaRPr lang="en-US"/>
          </a:p>
        </p:txBody>
      </p:sp>
      <p:sp>
        <p:nvSpPr>
          <p:cNvPr id="5" name="Footer Placeholder 4">
            <a:extLst>
              <a:ext uri="{FF2B5EF4-FFF2-40B4-BE49-F238E27FC236}">
                <a16:creationId xmlns:a16="http://schemas.microsoft.com/office/drawing/2014/main" id="{BD566686-982D-454D-8ED2-8C2ED38BD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150FA2-1701-B541-A1C3-982698B9F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FA8DC-57E3-564F-8FFD-00365F44D0AA}" type="slidenum">
              <a:rPr lang="en-US" smtClean="0"/>
              <a:t>‹#›</a:t>
            </a:fld>
            <a:endParaRPr lang="en-US"/>
          </a:p>
        </p:txBody>
      </p:sp>
      <p:sp>
        <p:nvSpPr>
          <p:cNvPr id="7" name="TextBox 6">
            <a:extLst>
              <a:ext uri="{FF2B5EF4-FFF2-40B4-BE49-F238E27FC236}">
                <a16:creationId xmlns:a16="http://schemas.microsoft.com/office/drawing/2014/main" id="{497F5AB1-426E-EE40-A198-478CBA31986B}"/>
              </a:ext>
            </a:extLst>
          </p:cNvPr>
          <p:cNvSpPr txBox="1"/>
          <p:nvPr userDrawn="1"/>
        </p:nvSpPr>
        <p:spPr>
          <a:xfrm>
            <a:off x="356491" y="5307263"/>
            <a:ext cx="184731" cy="369332"/>
          </a:xfrm>
          <a:prstGeom prst="rect">
            <a:avLst/>
          </a:prstGeom>
          <a:noFill/>
        </p:spPr>
        <p:txBody>
          <a:bodyPr wrap="none" rtlCol="0">
            <a:spAutoFit/>
          </a:bodyPr>
          <a:lstStyle/>
          <a:p>
            <a:endParaRPr lang="en-US" sz="1800"/>
          </a:p>
        </p:txBody>
      </p:sp>
      <p:pic>
        <p:nvPicPr>
          <p:cNvPr id="8" name="Picture 7">
            <a:extLst>
              <a:ext uri="{FF2B5EF4-FFF2-40B4-BE49-F238E27FC236}">
                <a16:creationId xmlns:a16="http://schemas.microsoft.com/office/drawing/2014/main" id="{59441625-EB7C-CD46-9FCC-B9BD8E69D49C}"/>
              </a:ext>
            </a:extLst>
          </p:cNvPr>
          <p:cNvPicPr>
            <a:picLocks noChangeAspect="1"/>
          </p:cNvPicPr>
          <p:nvPr userDrawn="1"/>
        </p:nvPicPr>
        <p:blipFill>
          <a:blip r:embed="rId14"/>
          <a:stretch>
            <a:fillRect/>
          </a:stretch>
        </p:blipFill>
        <p:spPr>
          <a:xfrm>
            <a:off x="8366011" y="1"/>
            <a:ext cx="3825989" cy="2379579"/>
          </a:xfrm>
          <a:prstGeom prst="rect">
            <a:avLst/>
          </a:prstGeom>
        </p:spPr>
      </p:pic>
      <p:pic>
        <p:nvPicPr>
          <p:cNvPr id="9" name="Picture 8">
            <a:extLst>
              <a:ext uri="{FF2B5EF4-FFF2-40B4-BE49-F238E27FC236}">
                <a16:creationId xmlns:a16="http://schemas.microsoft.com/office/drawing/2014/main" id="{0629EA45-C836-4C40-9860-0C9E2DA63ABD}"/>
              </a:ext>
            </a:extLst>
          </p:cNvPr>
          <p:cNvPicPr>
            <a:picLocks noChangeAspect="1"/>
          </p:cNvPicPr>
          <p:nvPr userDrawn="1"/>
        </p:nvPicPr>
        <p:blipFill>
          <a:blip r:embed="rId15"/>
          <a:stretch>
            <a:fillRect/>
          </a:stretch>
        </p:blipFill>
        <p:spPr>
          <a:xfrm>
            <a:off x="0" y="6017886"/>
            <a:ext cx="12192000" cy="840114"/>
          </a:xfrm>
          <a:prstGeom prst="rect">
            <a:avLst/>
          </a:prstGeom>
          <a:solidFill>
            <a:srgbClr val="004375"/>
          </a:solidFill>
        </p:spPr>
      </p:pic>
      <p:sp>
        <p:nvSpPr>
          <p:cNvPr id="10" name="TextBox 9">
            <a:extLst>
              <a:ext uri="{FF2B5EF4-FFF2-40B4-BE49-F238E27FC236}">
                <a16:creationId xmlns:a16="http://schemas.microsoft.com/office/drawing/2014/main" id="{BE7B7CE9-A8C2-B04C-8D48-AC8D71497C08}"/>
              </a:ext>
            </a:extLst>
          </p:cNvPr>
          <p:cNvSpPr txBox="1"/>
          <p:nvPr userDrawn="1"/>
        </p:nvSpPr>
        <p:spPr>
          <a:xfrm>
            <a:off x="11555896" y="6412714"/>
            <a:ext cx="636104" cy="369332"/>
          </a:xfrm>
          <a:prstGeom prst="rect">
            <a:avLst/>
          </a:prstGeom>
          <a:noFill/>
        </p:spPr>
        <p:txBody>
          <a:bodyPr wrap="square" rtlCol="0">
            <a:spAutoFit/>
          </a:bodyPr>
          <a:lstStyle/>
          <a:p>
            <a:fld id="{912857D1-27EE-E54E-8F7E-8C2281DBA36D}" type="slidenum">
              <a:rPr lang="en-US" sz="1800" baseline="0" smtClean="0">
                <a:solidFill>
                  <a:schemeClr val="bg1">
                    <a:lumMod val="85000"/>
                  </a:schemeClr>
                </a:solidFill>
              </a:rPr>
              <a:t>‹#›</a:t>
            </a:fld>
            <a:endParaRPr lang="en-US" sz="1800" baseline="0">
              <a:solidFill>
                <a:schemeClr val="bg1">
                  <a:lumMod val="85000"/>
                </a:schemeClr>
              </a:solidFill>
            </a:endParaRPr>
          </a:p>
        </p:txBody>
      </p:sp>
      <p:pic>
        <p:nvPicPr>
          <p:cNvPr id="11" name="Picture 10">
            <a:extLst>
              <a:ext uri="{FF2B5EF4-FFF2-40B4-BE49-F238E27FC236}">
                <a16:creationId xmlns:a16="http://schemas.microsoft.com/office/drawing/2014/main" id="{48100E76-6283-AC4E-9AA3-51E1CA5C467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8200" y="6185815"/>
            <a:ext cx="1680853" cy="504256"/>
          </a:xfrm>
          <a:prstGeom prst="rect">
            <a:avLst/>
          </a:prstGeom>
        </p:spPr>
      </p:pic>
    </p:spTree>
    <p:extLst>
      <p:ext uri="{BB962C8B-B14F-4D97-AF65-F5344CB8AC3E}">
        <p14:creationId xmlns:p14="http://schemas.microsoft.com/office/powerpoint/2010/main" val="13721165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eturntolearn.ucsd.edu/vaccine-mandate/compliance/index.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returntolearn.ucsd.edu/resources/event-planning/index.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spo.ucsd.edu/news/immigration-policy.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rtdamman@ucsd.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14596" y="3768268"/>
            <a:ext cx="3649278" cy="1274195"/>
          </a:xfrm>
          <a:prstGeom prst="rect">
            <a:avLst/>
          </a:prstGeom>
          <a:noFill/>
        </p:spPr>
        <p:txBody>
          <a:bodyPr wrap="square" rtlCol="0">
            <a:spAutoFit/>
          </a:bodyPr>
          <a:lstStyle/>
          <a:p>
            <a:pPr algn="ctr">
              <a:spcBef>
                <a:spcPct val="20000"/>
              </a:spcBef>
            </a:pPr>
            <a:r>
              <a:rPr lang="en-US" sz="2400" b="1" dirty="0">
                <a:solidFill>
                  <a:srgbClr val="2D637F"/>
                </a:solidFill>
                <a:latin typeface="Lucida Grande"/>
                <a:cs typeface="Lucida Grande"/>
              </a:rPr>
              <a:t>Sandra A. Brown</a:t>
            </a:r>
          </a:p>
          <a:p>
            <a:pPr algn="ctr">
              <a:spcBef>
                <a:spcPct val="20000"/>
              </a:spcBef>
            </a:pPr>
            <a:r>
              <a:rPr lang="en-US" sz="2400" b="1" dirty="0">
                <a:solidFill>
                  <a:srgbClr val="2D637F"/>
                </a:solidFill>
                <a:latin typeface="Lucida Grande"/>
                <a:cs typeface="Lucida Grande"/>
              </a:rPr>
              <a:t>Vice Chancellor for Research</a:t>
            </a:r>
          </a:p>
        </p:txBody>
      </p:sp>
      <p:sp>
        <p:nvSpPr>
          <p:cNvPr id="7" name="TextBox 6"/>
          <p:cNvSpPr txBox="1"/>
          <p:nvPr/>
        </p:nvSpPr>
        <p:spPr>
          <a:xfrm>
            <a:off x="8286470" y="828562"/>
            <a:ext cx="3905529" cy="1446550"/>
          </a:xfrm>
          <a:prstGeom prst="rect">
            <a:avLst/>
          </a:prstGeom>
          <a:noFill/>
        </p:spPr>
        <p:txBody>
          <a:bodyPr wrap="square" rtlCol="0">
            <a:spAutoFit/>
          </a:bodyPr>
          <a:lstStyle/>
          <a:p>
            <a:pPr algn="ctr">
              <a:spcBef>
                <a:spcPct val="0"/>
              </a:spcBef>
            </a:pPr>
            <a:r>
              <a:rPr lang="en-US" sz="4400" dirty="0">
                <a:solidFill>
                  <a:srgbClr val="C28220"/>
                </a:solidFill>
                <a:latin typeface="Georgia"/>
                <a:cs typeface="Georgia"/>
              </a:rPr>
              <a:t>RESEARCH </a:t>
            </a:r>
          </a:p>
          <a:p>
            <a:pPr algn="ctr">
              <a:spcBef>
                <a:spcPct val="0"/>
              </a:spcBef>
            </a:pPr>
            <a:r>
              <a:rPr lang="en-US" sz="4400" dirty="0">
                <a:solidFill>
                  <a:srgbClr val="C28220"/>
                </a:solidFill>
                <a:latin typeface="Georgia"/>
                <a:cs typeface="Georgia"/>
              </a:rPr>
              <a:t>TOWN HALL</a:t>
            </a:r>
          </a:p>
        </p:txBody>
      </p:sp>
      <p:sp>
        <p:nvSpPr>
          <p:cNvPr id="8" name="TextBox 7"/>
          <p:cNvSpPr txBox="1"/>
          <p:nvPr/>
        </p:nvSpPr>
        <p:spPr>
          <a:xfrm>
            <a:off x="8344563" y="5042463"/>
            <a:ext cx="3789341" cy="400110"/>
          </a:xfrm>
          <a:prstGeom prst="rect">
            <a:avLst/>
          </a:prstGeom>
          <a:noFill/>
        </p:spPr>
        <p:txBody>
          <a:bodyPr wrap="square" rtlCol="0">
            <a:spAutoFit/>
          </a:bodyPr>
          <a:lstStyle/>
          <a:p>
            <a:pPr algn="ctr">
              <a:spcBef>
                <a:spcPct val="20000"/>
              </a:spcBef>
            </a:pPr>
            <a:r>
              <a:rPr lang="en-US" sz="2000" dirty="0">
                <a:solidFill>
                  <a:srgbClr val="2D637F"/>
                </a:solidFill>
                <a:latin typeface="Lucida Grande"/>
                <a:cs typeface="Lucida Grande"/>
              </a:rPr>
              <a:t>December 7, 2021</a:t>
            </a:r>
            <a:endParaRPr lang="en-US" sz="2000" dirty="0">
              <a:latin typeface="Lucida Grande"/>
              <a:cs typeface="Lucida Grande"/>
            </a:endParaRPr>
          </a:p>
        </p:txBody>
      </p:sp>
      <p:pic>
        <p:nvPicPr>
          <p:cNvPr id="4" name="Picture 3" descr="A picture containing text, several, crowd&#10;&#10;Description automatically generated">
            <a:extLst>
              <a:ext uri="{FF2B5EF4-FFF2-40B4-BE49-F238E27FC236}">
                <a16:creationId xmlns:a16="http://schemas.microsoft.com/office/drawing/2014/main" id="{2E02CAAD-2153-6840-BA15-BA61EE9DF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0"/>
            <a:ext cx="8286473" cy="6057901"/>
          </a:xfrm>
          <a:prstGeom prst="rect">
            <a:avLst/>
          </a:prstGeom>
        </p:spPr>
      </p:pic>
    </p:spTree>
    <p:extLst>
      <p:ext uri="{BB962C8B-B14F-4D97-AF65-F5344CB8AC3E}">
        <p14:creationId xmlns:p14="http://schemas.microsoft.com/office/powerpoint/2010/main" val="237985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1F44F5D1-E5D7-C845-ADFB-45BC3E1C273F}"/>
              </a:ext>
            </a:extLst>
          </p:cNvPr>
          <p:cNvPicPr>
            <a:picLocks noChangeAspect="1"/>
          </p:cNvPicPr>
          <p:nvPr/>
        </p:nvPicPr>
        <p:blipFill>
          <a:blip r:embed="rId2"/>
          <a:stretch>
            <a:fillRect/>
          </a:stretch>
        </p:blipFill>
        <p:spPr>
          <a:xfrm>
            <a:off x="10815" y="1103606"/>
            <a:ext cx="12192000" cy="1509704"/>
          </a:xfrm>
          <a:prstGeom prst="rect">
            <a:avLst/>
          </a:prstGeom>
        </p:spPr>
      </p:pic>
      <p:sp>
        <p:nvSpPr>
          <p:cNvPr id="3" name="TextBox 2">
            <a:extLst>
              <a:ext uri="{FF2B5EF4-FFF2-40B4-BE49-F238E27FC236}">
                <a16:creationId xmlns:a16="http://schemas.microsoft.com/office/drawing/2014/main" id="{5759627C-030F-804D-B98F-39BE97B10915}"/>
              </a:ext>
            </a:extLst>
          </p:cNvPr>
          <p:cNvSpPr txBox="1"/>
          <p:nvPr/>
        </p:nvSpPr>
        <p:spPr>
          <a:xfrm>
            <a:off x="3524036" y="1941815"/>
            <a:ext cx="596638" cy="369332"/>
          </a:xfrm>
          <a:prstGeom prst="rect">
            <a:avLst/>
          </a:prstGeom>
          <a:solidFill>
            <a:schemeClr val="bg1"/>
          </a:solidFill>
        </p:spPr>
        <p:txBody>
          <a:bodyPr wrap="none" rtlCol="0">
            <a:spAutoFit/>
          </a:bodyPr>
          <a:lstStyle/>
          <a:p>
            <a:r>
              <a:rPr lang="en-US" b="1" dirty="0"/>
              <a:t>96.6</a:t>
            </a:r>
          </a:p>
        </p:txBody>
      </p:sp>
      <p:sp>
        <p:nvSpPr>
          <p:cNvPr id="4" name="TextBox 3">
            <a:extLst>
              <a:ext uri="{FF2B5EF4-FFF2-40B4-BE49-F238E27FC236}">
                <a16:creationId xmlns:a16="http://schemas.microsoft.com/office/drawing/2014/main" id="{AD1BF285-19FF-C245-9C12-642E67DDA91D}"/>
              </a:ext>
            </a:extLst>
          </p:cNvPr>
          <p:cNvSpPr txBox="1"/>
          <p:nvPr/>
        </p:nvSpPr>
        <p:spPr>
          <a:xfrm>
            <a:off x="3524036" y="2259495"/>
            <a:ext cx="596638" cy="369332"/>
          </a:xfrm>
          <a:prstGeom prst="rect">
            <a:avLst/>
          </a:prstGeom>
          <a:solidFill>
            <a:schemeClr val="bg1"/>
          </a:solidFill>
        </p:spPr>
        <p:txBody>
          <a:bodyPr wrap="none" rtlCol="0">
            <a:spAutoFit/>
          </a:bodyPr>
          <a:lstStyle/>
          <a:p>
            <a:r>
              <a:rPr lang="en-US" b="1" dirty="0"/>
              <a:t>96.0</a:t>
            </a:r>
          </a:p>
        </p:txBody>
      </p:sp>
      <p:sp>
        <p:nvSpPr>
          <p:cNvPr id="5" name="TextBox 4">
            <a:extLst>
              <a:ext uri="{FF2B5EF4-FFF2-40B4-BE49-F238E27FC236}">
                <a16:creationId xmlns:a16="http://schemas.microsoft.com/office/drawing/2014/main" id="{94E78CAC-5513-1A44-9EA4-F9273A9C4B83}"/>
              </a:ext>
            </a:extLst>
          </p:cNvPr>
          <p:cNvSpPr txBox="1"/>
          <p:nvPr/>
        </p:nvSpPr>
        <p:spPr>
          <a:xfrm>
            <a:off x="7652536" y="2243978"/>
            <a:ext cx="596638" cy="369332"/>
          </a:xfrm>
          <a:prstGeom prst="rect">
            <a:avLst/>
          </a:prstGeom>
          <a:solidFill>
            <a:schemeClr val="bg1"/>
          </a:solidFill>
        </p:spPr>
        <p:txBody>
          <a:bodyPr wrap="none" rtlCol="0">
            <a:spAutoFit/>
          </a:bodyPr>
          <a:lstStyle/>
          <a:p>
            <a:r>
              <a:rPr lang="en-US" b="1" dirty="0"/>
              <a:t>95.6</a:t>
            </a:r>
          </a:p>
        </p:txBody>
      </p:sp>
      <p:sp>
        <p:nvSpPr>
          <p:cNvPr id="6" name="TextBox 5">
            <a:extLst>
              <a:ext uri="{FF2B5EF4-FFF2-40B4-BE49-F238E27FC236}">
                <a16:creationId xmlns:a16="http://schemas.microsoft.com/office/drawing/2014/main" id="{087304A7-33EE-2943-A197-B263CD61933A}"/>
              </a:ext>
            </a:extLst>
          </p:cNvPr>
          <p:cNvSpPr txBox="1"/>
          <p:nvPr/>
        </p:nvSpPr>
        <p:spPr>
          <a:xfrm>
            <a:off x="7620739" y="1929458"/>
            <a:ext cx="596638" cy="369332"/>
          </a:xfrm>
          <a:prstGeom prst="rect">
            <a:avLst/>
          </a:prstGeom>
          <a:solidFill>
            <a:schemeClr val="bg1"/>
          </a:solidFill>
        </p:spPr>
        <p:txBody>
          <a:bodyPr wrap="none" rtlCol="0">
            <a:spAutoFit/>
          </a:bodyPr>
          <a:lstStyle/>
          <a:p>
            <a:r>
              <a:rPr lang="en-US" b="1" dirty="0"/>
              <a:t>96.0</a:t>
            </a:r>
          </a:p>
        </p:txBody>
      </p:sp>
      <p:sp>
        <p:nvSpPr>
          <p:cNvPr id="7" name="TextBox 6">
            <a:extLst>
              <a:ext uri="{FF2B5EF4-FFF2-40B4-BE49-F238E27FC236}">
                <a16:creationId xmlns:a16="http://schemas.microsoft.com/office/drawing/2014/main" id="{4707BECF-9D8E-2042-9BF1-78CB2150B24E}"/>
              </a:ext>
            </a:extLst>
          </p:cNvPr>
          <p:cNvSpPr txBox="1"/>
          <p:nvPr/>
        </p:nvSpPr>
        <p:spPr>
          <a:xfrm>
            <a:off x="11595362" y="1916936"/>
            <a:ext cx="596638" cy="369332"/>
          </a:xfrm>
          <a:prstGeom prst="rect">
            <a:avLst/>
          </a:prstGeom>
          <a:solidFill>
            <a:schemeClr val="bg1"/>
          </a:solidFill>
        </p:spPr>
        <p:txBody>
          <a:bodyPr wrap="none" rtlCol="0">
            <a:spAutoFit/>
          </a:bodyPr>
          <a:lstStyle/>
          <a:p>
            <a:r>
              <a:rPr lang="en-US" b="1" dirty="0"/>
              <a:t>92.6</a:t>
            </a:r>
          </a:p>
        </p:txBody>
      </p:sp>
      <p:sp>
        <p:nvSpPr>
          <p:cNvPr id="8" name="TextBox 7">
            <a:extLst>
              <a:ext uri="{FF2B5EF4-FFF2-40B4-BE49-F238E27FC236}">
                <a16:creationId xmlns:a16="http://schemas.microsoft.com/office/drawing/2014/main" id="{4DEA45BE-621C-7E4A-89C4-436E439B514D}"/>
              </a:ext>
            </a:extLst>
          </p:cNvPr>
          <p:cNvSpPr txBox="1"/>
          <p:nvPr/>
        </p:nvSpPr>
        <p:spPr>
          <a:xfrm>
            <a:off x="11600308" y="2197710"/>
            <a:ext cx="596638" cy="369332"/>
          </a:xfrm>
          <a:prstGeom prst="rect">
            <a:avLst/>
          </a:prstGeom>
          <a:solidFill>
            <a:schemeClr val="bg1"/>
          </a:solidFill>
        </p:spPr>
        <p:txBody>
          <a:bodyPr wrap="none" rtlCol="0">
            <a:spAutoFit/>
          </a:bodyPr>
          <a:lstStyle/>
          <a:p>
            <a:r>
              <a:rPr lang="en-US" b="1" dirty="0"/>
              <a:t>91.6</a:t>
            </a:r>
          </a:p>
        </p:txBody>
      </p:sp>
      <p:pic>
        <p:nvPicPr>
          <p:cNvPr id="11" name="Picture 10" descr="Graphical user interface, text, application, chat or text message&#10;&#10;Description automatically generated">
            <a:extLst>
              <a:ext uri="{FF2B5EF4-FFF2-40B4-BE49-F238E27FC236}">
                <a16:creationId xmlns:a16="http://schemas.microsoft.com/office/drawing/2014/main" id="{52DB95FF-CD88-BB4F-9A3E-F6888D56B6B3}"/>
              </a:ext>
            </a:extLst>
          </p:cNvPr>
          <p:cNvPicPr>
            <a:picLocks noChangeAspect="1"/>
          </p:cNvPicPr>
          <p:nvPr/>
        </p:nvPicPr>
        <p:blipFill>
          <a:blip r:embed="rId3"/>
          <a:stretch>
            <a:fillRect/>
          </a:stretch>
        </p:blipFill>
        <p:spPr>
          <a:xfrm>
            <a:off x="2043545" y="2946507"/>
            <a:ext cx="8104909" cy="3141154"/>
          </a:xfrm>
          <a:prstGeom prst="rect">
            <a:avLst/>
          </a:prstGeom>
        </p:spPr>
      </p:pic>
      <p:sp>
        <p:nvSpPr>
          <p:cNvPr id="2" name="TextBox 1">
            <a:extLst>
              <a:ext uri="{FF2B5EF4-FFF2-40B4-BE49-F238E27FC236}">
                <a16:creationId xmlns:a16="http://schemas.microsoft.com/office/drawing/2014/main" id="{63E033A9-8184-3443-88FC-DB2A84F2B255}"/>
              </a:ext>
            </a:extLst>
          </p:cNvPr>
          <p:cNvSpPr txBox="1"/>
          <p:nvPr/>
        </p:nvSpPr>
        <p:spPr>
          <a:xfrm>
            <a:off x="4348533" y="185564"/>
            <a:ext cx="3494931" cy="584775"/>
          </a:xfrm>
          <a:prstGeom prst="rect">
            <a:avLst/>
          </a:prstGeom>
          <a:noFill/>
        </p:spPr>
        <p:txBody>
          <a:bodyPr wrap="none" rtlCol="0">
            <a:spAutoFit/>
          </a:bodyPr>
          <a:lstStyle/>
          <a:p>
            <a:r>
              <a:rPr lang="en-US" sz="3200" b="1" dirty="0"/>
              <a:t>Vaccination Update</a:t>
            </a:r>
          </a:p>
        </p:txBody>
      </p:sp>
    </p:spTree>
    <p:extLst>
      <p:ext uri="{BB962C8B-B14F-4D97-AF65-F5344CB8AC3E}">
        <p14:creationId xmlns:p14="http://schemas.microsoft.com/office/powerpoint/2010/main" val="127019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C98C9-23F8-4E4B-BB20-A1E422E7ECA6}"/>
              </a:ext>
            </a:extLst>
          </p:cNvPr>
          <p:cNvSpPr txBox="1"/>
          <p:nvPr/>
        </p:nvSpPr>
        <p:spPr>
          <a:xfrm>
            <a:off x="3909632" y="2644170"/>
            <a:ext cx="4581126" cy="1569660"/>
          </a:xfrm>
          <a:prstGeom prst="rect">
            <a:avLst/>
          </a:prstGeom>
          <a:noFill/>
        </p:spPr>
        <p:txBody>
          <a:bodyPr wrap="none" rtlCol="0">
            <a:spAutoFit/>
          </a:bodyPr>
          <a:lstStyle/>
          <a:p>
            <a:r>
              <a:rPr lang="en-US" sz="9600" b="1" dirty="0"/>
              <a:t>Omicron</a:t>
            </a:r>
          </a:p>
        </p:txBody>
      </p:sp>
    </p:spTree>
    <p:extLst>
      <p:ext uri="{BB962C8B-B14F-4D97-AF65-F5344CB8AC3E}">
        <p14:creationId xmlns:p14="http://schemas.microsoft.com/office/powerpoint/2010/main" val="419890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556AAA-AA00-324C-87B8-18900DBEC135}"/>
              </a:ext>
            </a:extLst>
          </p:cNvPr>
          <p:cNvSpPr txBox="1"/>
          <p:nvPr/>
        </p:nvSpPr>
        <p:spPr>
          <a:xfrm>
            <a:off x="6214686" y="5934670"/>
            <a:ext cx="6100762" cy="923330"/>
          </a:xfrm>
          <a:prstGeom prst="rect">
            <a:avLst/>
          </a:prstGeom>
          <a:noFill/>
        </p:spPr>
        <p:txBody>
          <a:bodyPr wrap="square">
            <a:spAutoFit/>
          </a:bodyPr>
          <a:lstStyle/>
          <a:p>
            <a:r>
              <a:rPr lang="en-US" dirty="0"/>
              <a:t>https://</a:t>
            </a:r>
            <a:r>
              <a:rPr lang="en-US" dirty="0" err="1"/>
              <a:t>sacoronavirus.co.za</a:t>
            </a:r>
            <a:r>
              <a:rPr lang="en-US" dirty="0"/>
              <a:t>/2021/12/03/recording-virtual-media-briefing-programme-on-the-update-of-sa-03-december-2021/</a:t>
            </a:r>
          </a:p>
        </p:txBody>
      </p:sp>
      <p:pic>
        <p:nvPicPr>
          <p:cNvPr id="3" name="Picture 2" descr="Chart, histogram&#10;&#10;Description automatically generated">
            <a:extLst>
              <a:ext uri="{FF2B5EF4-FFF2-40B4-BE49-F238E27FC236}">
                <a16:creationId xmlns:a16="http://schemas.microsoft.com/office/drawing/2014/main" id="{71ED7C2C-6D2E-4C43-AEB5-CCD8DEEF8EC7}"/>
              </a:ext>
            </a:extLst>
          </p:cNvPr>
          <p:cNvPicPr>
            <a:picLocks noChangeAspect="1"/>
          </p:cNvPicPr>
          <p:nvPr/>
        </p:nvPicPr>
        <p:blipFill>
          <a:blip r:embed="rId2"/>
          <a:stretch>
            <a:fillRect/>
          </a:stretch>
        </p:blipFill>
        <p:spPr>
          <a:xfrm>
            <a:off x="537410" y="317259"/>
            <a:ext cx="11117179" cy="5617411"/>
          </a:xfrm>
          <a:prstGeom prst="rect">
            <a:avLst/>
          </a:prstGeom>
        </p:spPr>
      </p:pic>
    </p:spTree>
    <p:extLst>
      <p:ext uri="{BB962C8B-B14F-4D97-AF65-F5344CB8AC3E}">
        <p14:creationId xmlns:p14="http://schemas.microsoft.com/office/powerpoint/2010/main" val="1327112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DD727352-9B8C-5745-A143-09DF89E3BB3B}"/>
              </a:ext>
            </a:extLst>
          </p:cNvPr>
          <p:cNvPicPr>
            <a:picLocks noChangeAspect="1"/>
          </p:cNvPicPr>
          <p:nvPr/>
        </p:nvPicPr>
        <p:blipFill>
          <a:blip r:embed="rId2"/>
          <a:stretch>
            <a:fillRect/>
          </a:stretch>
        </p:blipFill>
        <p:spPr>
          <a:xfrm>
            <a:off x="142222" y="128337"/>
            <a:ext cx="11907555" cy="5807242"/>
          </a:xfrm>
          <a:prstGeom prst="rect">
            <a:avLst/>
          </a:prstGeom>
        </p:spPr>
      </p:pic>
    </p:spTree>
    <p:extLst>
      <p:ext uri="{BB962C8B-B14F-4D97-AF65-F5344CB8AC3E}">
        <p14:creationId xmlns:p14="http://schemas.microsoft.com/office/powerpoint/2010/main" val="348265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businesscard&#10;&#10;Description automatically generated">
            <a:extLst>
              <a:ext uri="{FF2B5EF4-FFF2-40B4-BE49-F238E27FC236}">
                <a16:creationId xmlns:a16="http://schemas.microsoft.com/office/drawing/2014/main" id="{D6553826-551B-CC46-943B-48B854E79E52}"/>
              </a:ext>
            </a:extLst>
          </p:cNvPr>
          <p:cNvPicPr>
            <a:picLocks noChangeAspect="1"/>
          </p:cNvPicPr>
          <p:nvPr/>
        </p:nvPicPr>
        <p:blipFill>
          <a:blip r:embed="rId2"/>
          <a:stretch>
            <a:fillRect/>
          </a:stretch>
        </p:blipFill>
        <p:spPr>
          <a:xfrm>
            <a:off x="104273" y="272716"/>
            <a:ext cx="11983453" cy="5694947"/>
          </a:xfrm>
          <a:prstGeom prst="rect">
            <a:avLst/>
          </a:prstGeom>
        </p:spPr>
      </p:pic>
    </p:spTree>
    <p:extLst>
      <p:ext uri="{BB962C8B-B14F-4D97-AF65-F5344CB8AC3E}">
        <p14:creationId xmlns:p14="http://schemas.microsoft.com/office/powerpoint/2010/main" val="95210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19FEBD82-B619-EB48-BFDF-950C4B324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766" y="584775"/>
            <a:ext cx="11406468" cy="5290458"/>
          </a:xfrm>
          <a:prstGeom prst="rect">
            <a:avLst/>
          </a:prstGeom>
        </p:spPr>
      </p:pic>
      <p:sp>
        <p:nvSpPr>
          <p:cNvPr id="5" name="TextBox 4">
            <a:extLst>
              <a:ext uri="{FF2B5EF4-FFF2-40B4-BE49-F238E27FC236}">
                <a16:creationId xmlns:a16="http://schemas.microsoft.com/office/drawing/2014/main" id="{8520433B-8EB0-CC47-8855-CA03EC7C7885}"/>
              </a:ext>
            </a:extLst>
          </p:cNvPr>
          <p:cNvSpPr txBox="1"/>
          <p:nvPr/>
        </p:nvSpPr>
        <p:spPr>
          <a:xfrm>
            <a:off x="2372226" y="0"/>
            <a:ext cx="8781443" cy="584775"/>
          </a:xfrm>
          <a:prstGeom prst="rect">
            <a:avLst/>
          </a:prstGeom>
          <a:noFill/>
        </p:spPr>
        <p:txBody>
          <a:bodyPr wrap="none" rtlCol="0">
            <a:spAutoFit/>
          </a:bodyPr>
          <a:lstStyle/>
          <a:p>
            <a:r>
              <a:rPr lang="en-US" sz="3200" b="1" dirty="0"/>
              <a:t>Countries with confirmed Omicron (54 as of 12/6) </a:t>
            </a:r>
          </a:p>
        </p:txBody>
      </p:sp>
    </p:spTree>
    <p:extLst>
      <p:ext uri="{BB962C8B-B14F-4D97-AF65-F5344CB8AC3E}">
        <p14:creationId xmlns:p14="http://schemas.microsoft.com/office/powerpoint/2010/main" val="354589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0433B-8EB0-CC47-8855-CA03EC7C7885}"/>
              </a:ext>
            </a:extLst>
          </p:cNvPr>
          <p:cNvSpPr txBox="1"/>
          <p:nvPr/>
        </p:nvSpPr>
        <p:spPr>
          <a:xfrm>
            <a:off x="2469610" y="212272"/>
            <a:ext cx="8137612" cy="584775"/>
          </a:xfrm>
          <a:prstGeom prst="rect">
            <a:avLst/>
          </a:prstGeom>
          <a:noFill/>
        </p:spPr>
        <p:txBody>
          <a:bodyPr wrap="none" rtlCol="0">
            <a:spAutoFit/>
          </a:bodyPr>
          <a:lstStyle/>
          <a:p>
            <a:r>
              <a:rPr lang="en-US" sz="3200" b="1" dirty="0"/>
              <a:t>States with confirmed Omicron (17 as of 12/6) </a:t>
            </a:r>
          </a:p>
        </p:txBody>
      </p:sp>
      <p:pic>
        <p:nvPicPr>
          <p:cNvPr id="3" name="Picture 2" descr="Chart&#10;&#10;Description automatically generated">
            <a:extLst>
              <a:ext uri="{FF2B5EF4-FFF2-40B4-BE49-F238E27FC236}">
                <a16:creationId xmlns:a16="http://schemas.microsoft.com/office/drawing/2014/main" id="{4CBE27FD-42B7-9F45-B9E6-CA502B5E8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672" y="1133425"/>
            <a:ext cx="8337550" cy="4173361"/>
          </a:xfrm>
          <a:prstGeom prst="rect">
            <a:avLst/>
          </a:prstGeom>
        </p:spPr>
      </p:pic>
    </p:spTree>
    <p:extLst>
      <p:ext uri="{BB962C8B-B14F-4D97-AF65-F5344CB8AC3E}">
        <p14:creationId xmlns:p14="http://schemas.microsoft.com/office/powerpoint/2010/main" val="2609379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EF91-D912-E049-A4B9-74C47CAFB0EA}"/>
              </a:ext>
            </a:extLst>
          </p:cNvPr>
          <p:cNvSpPr>
            <a:spLocks noGrp="1"/>
          </p:cNvSpPr>
          <p:nvPr>
            <p:ph type="title"/>
          </p:nvPr>
        </p:nvSpPr>
        <p:spPr/>
        <p:txBody>
          <a:bodyPr>
            <a:normAutofit/>
          </a:bodyPr>
          <a:lstStyle/>
          <a:p>
            <a:pPr algn="ctr"/>
            <a:r>
              <a:rPr lang="en-US" sz="5400" b="1" dirty="0">
                <a:latin typeface="Arial" panose="020B0604020202020204" pitchFamily="34" charset="0"/>
                <a:cs typeface="Arial" panose="020B0604020202020204" pitchFamily="34" charset="0"/>
              </a:rPr>
              <a:t>Omicron: Current Status</a:t>
            </a:r>
          </a:p>
        </p:txBody>
      </p:sp>
      <p:sp>
        <p:nvSpPr>
          <p:cNvPr id="3" name="Content Placeholder 2">
            <a:extLst>
              <a:ext uri="{FF2B5EF4-FFF2-40B4-BE49-F238E27FC236}">
                <a16:creationId xmlns:a16="http://schemas.microsoft.com/office/drawing/2014/main" id="{0FA99BDD-7DF9-2142-9E32-16974A7B3484}"/>
              </a:ext>
            </a:extLst>
          </p:cNvPr>
          <p:cNvSpPr>
            <a:spLocks noGrp="1"/>
          </p:cNvSpPr>
          <p:nvPr>
            <p:ph idx="1"/>
          </p:nvPr>
        </p:nvSpPr>
        <p:spPr>
          <a:xfrm>
            <a:off x="838200" y="1440614"/>
            <a:ext cx="10515600" cy="4351338"/>
          </a:xfrm>
        </p:spPr>
        <p:txBody>
          <a:bodyPr>
            <a:normAutofit fontScale="85000" lnSpcReduction="20000"/>
          </a:bodyPr>
          <a:lstStyle/>
          <a:p>
            <a:r>
              <a:rPr lang="en-US" dirty="0"/>
              <a:t>Novel SARS CoV-2 variant first detected in South Africa ~2 weeks ago</a:t>
            </a:r>
          </a:p>
          <a:p>
            <a:r>
              <a:rPr lang="en-US" dirty="0"/>
              <a:t>Multiple mutations</a:t>
            </a:r>
          </a:p>
          <a:p>
            <a:pPr lvl="1"/>
            <a:r>
              <a:rPr lang="en-US" dirty="0"/>
              <a:t>Spike Protein:  resistance to neutralization</a:t>
            </a:r>
          </a:p>
          <a:p>
            <a:pPr lvl="1"/>
            <a:r>
              <a:rPr lang="en-US" dirty="0"/>
              <a:t>Nsp6:  evasion of the innate immune response</a:t>
            </a:r>
          </a:p>
          <a:p>
            <a:r>
              <a:rPr lang="en-US" dirty="0"/>
              <a:t>Rapidly becoming dominant strain in South Africa</a:t>
            </a:r>
          </a:p>
          <a:p>
            <a:pPr lvl="1"/>
            <a:r>
              <a:rPr lang="en-US" dirty="0"/>
              <a:t>Detected in 54 countries and 17 U.S. states by 12/6/2021</a:t>
            </a:r>
          </a:p>
          <a:p>
            <a:r>
              <a:rPr lang="en-US" dirty="0"/>
              <a:t>Likely to be less well neutralized by antibodies from infection with prior strains, current vaccines and monoclonal antibodies</a:t>
            </a:r>
          </a:p>
          <a:p>
            <a:r>
              <a:rPr lang="en-US" dirty="0"/>
              <a:t>Disease Severity</a:t>
            </a:r>
          </a:p>
          <a:p>
            <a:pPr lvl="1"/>
            <a:r>
              <a:rPr lang="en-US" dirty="0"/>
              <a:t>vaccinated population (especially the boosted population) seems to be much like breakthrough infection with Delta strains</a:t>
            </a:r>
          </a:p>
          <a:p>
            <a:pPr lvl="1"/>
            <a:r>
              <a:rPr lang="en-US" dirty="0"/>
              <a:t>More severe in elderly and immunocompromised</a:t>
            </a:r>
          </a:p>
          <a:p>
            <a:pPr lvl="1"/>
            <a:r>
              <a:rPr lang="en-US" dirty="0"/>
              <a:t>Potentially a major problem for the unvaccinated because of greater infectivity and more rapid viral kinetics</a:t>
            </a:r>
          </a:p>
        </p:txBody>
      </p:sp>
    </p:spTree>
    <p:extLst>
      <p:ext uri="{BB962C8B-B14F-4D97-AF65-F5344CB8AC3E}">
        <p14:creationId xmlns:p14="http://schemas.microsoft.com/office/powerpoint/2010/main" val="943420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56FA-1BA8-8141-8FDC-4B68210F06A6}"/>
              </a:ext>
            </a:extLst>
          </p:cNvPr>
          <p:cNvSpPr>
            <a:spLocks noGrp="1"/>
          </p:cNvSpPr>
          <p:nvPr>
            <p:ph type="title"/>
          </p:nvPr>
        </p:nvSpPr>
        <p:spPr>
          <a:xfrm>
            <a:off x="1" y="136525"/>
            <a:ext cx="12192000" cy="1325563"/>
          </a:xfrm>
        </p:spPr>
        <p:txBody>
          <a:bodyPr>
            <a:normAutofit/>
          </a:bodyPr>
          <a:lstStyle/>
          <a:p>
            <a:pPr algn="ctr"/>
            <a:r>
              <a:rPr lang="en-US" sz="4000" b="1" dirty="0">
                <a:latin typeface="Arial" panose="020B0604020202020204" pitchFamily="34" charset="0"/>
                <a:cs typeface="Arial" panose="020B0604020202020204" pitchFamily="34" charset="0"/>
              </a:rPr>
              <a:t>Status &amp; Recommendations for UC San Diego</a:t>
            </a:r>
          </a:p>
        </p:txBody>
      </p:sp>
      <p:sp>
        <p:nvSpPr>
          <p:cNvPr id="3" name="Content Placeholder 2">
            <a:extLst>
              <a:ext uri="{FF2B5EF4-FFF2-40B4-BE49-F238E27FC236}">
                <a16:creationId xmlns:a16="http://schemas.microsoft.com/office/drawing/2014/main" id="{65DFA3A7-EAF5-A94F-934B-F8B9860A2168}"/>
              </a:ext>
            </a:extLst>
          </p:cNvPr>
          <p:cNvSpPr>
            <a:spLocks noGrp="1"/>
          </p:cNvSpPr>
          <p:nvPr>
            <p:ph idx="1"/>
          </p:nvPr>
        </p:nvSpPr>
        <p:spPr>
          <a:xfrm>
            <a:off x="838199" y="1462088"/>
            <a:ext cx="10515600" cy="4351338"/>
          </a:xfrm>
        </p:spPr>
        <p:txBody>
          <a:bodyPr>
            <a:normAutofit/>
          </a:bodyPr>
          <a:lstStyle/>
          <a:p>
            <a:r>
              <a:rPr lang="en-US" dirty="0"/>
              <a:t>We are well situated to meet the omicron challenge</a:t>
            </a:r>
          </a:p>
          <a:p>
            <a:pPr lvl="1"/>
            <a:r>
              <a:rPr lang="en-US" dirty="0"/>
              <a:t>Highly vaccinated students, faculty and staff</a:t>
            </a:r>
          </a:p>
          <a:p>
            <a:pPr lvl="1"/>
            <a:r>
              <a:rPr lang="en-US" dirty="0"/>
              <a:t>Robust sequencing program</a:t>
            </a:r>
          </a:p>
          <a:p>
            <a:pPr lvl="2"/>
            <a:r>
              <a:rPr lang="en-US" dirty="0"/>
              <a:t>Individual testing</a:t>
            </a:r>
          </a:p>
          <a:p>
            <a:pPr lvl="2"/>
            <a:r>
              <a:rPr lang="en-US" dirty="0"/>
              <a:t>Wastewater testing</a:t>
            </a:r>
          </a:p>
          <a:p>
            <a:pPr lvl="1"/>
            <a:r>
              <a:rPr lang="en-US" dirty="0"/>
              <a:t>Highly engaged student body</a:t>
            </a:r>
          </a:p>
          <a:p>
            <a:r>
              <a:rPr lang="en-US" b="1" dirty="0"/>
              <a:t>Get vaccinated (if unvaccinated) or boosted (if vaccinated)</a:t>
            </a:r>
          </a:p>
          <a:p>
            <a:r>
              <a:rPr lang="en-US" dirty="0"/>
              <a:t>No current change in campus mitigation plans but remain poised to modify our approaches as circumstances evolve</a:t>
            </a:r>
          </a:p>
        </p:txBody>
      </p:sp>
    </p:spTree>
    <p:extLst>
      <p:ext uri="{BB962C8B-B14F-4D97-AF65-F5344CB8AC3E}">
        <p14:creationId xmlns:p14="http://schemas.microsoft.com/office/powerpoint/2010/main" val="46247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e80cf70613_0_738"/>
          <p:cNvSpPr txBox="1">
            <a:spLocks noGrp="1"/>
          </p:cNvSpPr>
          <p:nvPr>
            <p:ph type="ctrTitle"/>
          </p:nvPr>
        </p:nvSpPr>
        <p:spPr>
          <a:xfrm>
            <a:off x="0" y="179916"/>
            <a:ext cx="12007851" cy="810683"/>
          </a:xfrm>
          <a:noFill/>
          <a:ln>
            <a:noFill/>
          </a:ln>
        </p:spPr>
        <p:txBody>
          <a:bodyPr spcFirstLastPara="1" vert="horz" wrap="square" lIns="609600" tIns="0" rIns="0" bIns="0" rtlCol="0" anchor="ctr" anchorCtr="0">
            <a:noAutofit/>
          </a:bodyPr>
          <a:lstStyle/>
          <a:p>
            <a:pPr lvl="0"/>
            <a:r>
              <a:rPr lang="en-US" sz="4400" dirty="0">
                <a:latin typeface="Arial" panose="020B0604020202020204" pitchFamily="34" charset="0"/>
                <a:cs typeface="Arial" panose="020B0604020202020204" pitchFamily="34" charset="0"/>
                <a:sym typeface="Calibri"/>
              </a:rPr>
              <a:t>MASKING and TESTING UPDATE</a:t>
            </a:r>
          </a:p>
        </p:txBody>
      </p:sp>
      <p:sp>
        <p:nvSpPr>
          <p:cNvPr id="4" name="Text Placeholder 3">
            <a:extLst>
              <a:ext uri="{FF2B5EF4-FFF2-40B4-BE49-F238E27FC236}">
                <a16:creationId xmlns:a16="http://schemas.microsoft.com/office/drawing/2014/main" id="{83EAC0C8-75D2-9640-9EAF-642540488591}"/>
              </a:ext>
            </a:extLst>
          </p:cNvPr>
          <p:cNvSpPr>
            <a:spLocks noGrp="1"/>
          </p:cNvSpPr>
          <p:nvPr>
            <p:ph type="body" idx="1"/>
          </p:nvPr>
        </p:nvSpPr>
        <p:spPr>
          <a:xfrm>
            <a:off x="357338" y="899516"/>
            <a:ext cx="5253753" cy="5058968"/>
          </a:xfrm>
        </p:spPr>
        <p:txBody>
          <a:bodyPr/>
          <a:lstStyle/>
          <a:p>
            <a:pPr marL="304792" indent="0"/>
            <a:r>
              <a:rPr lang="en-US" sz="2400" b="1" dirty="0">
                <a:solidFill>
                  <a:schemeClr val="tx1"/>
                </a:solidFill>
              </a:rPr>
              <a:t>Masking</a:t>
            </a:r>
          </a:p>
          <a:p>
            <a:pPr marL="685783" indent="-380990">
              <a:buClr>
                <a:schemeClr val="tx1"/>
              </a:buClr>
              <a:buSzPct val="100000"/>
              <a:buFont typeface="Arial" panose="020B0604020202020204" pitchFamily="34" charset="0"/>
              <a:buChar char="•"/>
            </a:pPr>
            <a:r>
              <a:rPr lang="en-US" sz="2200" dirty="0">
                <a:solidFill>
                  <a:schemeClr val="tx1"/>
                </a:solidFill>
              </a:rPr>
              <a:t>All indoor spaces  - regardless of vaccination</a:t>
            </a:r>
          </a:p>
          <a:p>
            <a:pPr marL="1089025" lvl="1" indent="-441325">
              <a:buClr>
                <a:schemeClr val="tx1"/>
              </a:buClr>
              <a:buSzPct val="100000"/>
              <a:buFont typeface="Wingdings" pitchFamily="2" charset="2"/>
              <a:buChar char="§"/>
            </a:pPr>
            <a:r>
              <a:rPr lang="en-US" sz="2200" dirty="0">
                <a:solidFill>
                  <a:schemeClr val="tx1"/>
                </a:solidFill>
              </a:rPr>
              <a:t>Individuals may briefly remove masks for eating or drinking </a:t>
            </a:r>
          </a:p>
          <a:p>
            <a:pPr marL="1089025" lvl="1" indent="-441325">
              <a:buClr>
                <a:schemeClr val="tx1"/>
              </a:buClr>
              <a:buSzPct val="100000"/>
              <a:buFont typeface="Wingdings" pitchFamily="2" charset="2"/>
              <a:buChar char="§"/>
            </a:pPr>
            <a:r>
              <a:rPr lang="en-US" sz="2200" dirty="0">
                <a:solidFill>
                  <a:schemeClr val="tx1"/>
                </a:solidFill>
              </a:rPr>
              <a:t>Alone in enclosed personal office masking not required</a:t>
            </a:r>
          </a:p>
          <a:p>
            <a:pPr marL="685783" indent="-380990">
              <a:buClr>
                <a:schemeClr val="tx1"/>
              </a:buClr>
              <a:buSzPct val="100000"/>
              <a:buFont typeface="Arial" panose="020B0604020202020204" pitchFamily="34" charset="0"/>
              <a:buChar char="•"/>
            </a:pPr>
            <a:r>
              <a:rPr lang="en-US" sz="2200" dirty="0">
                <a:solidFill>
                  <a:schemeClr val="tx1"/>
                </a:solidFill>
              </a:rPr>
              <a:t>Outdoors</a:t>
            </a:r>
          </a:p>
          <a:p>
            <a:pPr marL="1270000" lvl="1" indent="-635000">
              <a:buClr>
                <a:schemeClr val="tx1"/>
              </a:buClr>
              <a:buSzPct val="100000"/>
              <a:buFont typeface="Wingdings" pitchFamily="2" charset="2"/>
              <a:buChar char="§"/>
            </a:pPr>
            <a:r>
              <a:rPr lang="en-US" sz="2200" dirty="0">
                <a:solidFill>
                  <a:schemeClr val="tx1"/>
                </a:solidFill>
              </a:rPr>
              <a:t>Encouraged crowded situations – consider N95, KN 95</a:t>
            </a:r>
          </a:p>
          <a:p>
            <a:pPr marL="1270000" lvl="1" indent="-635000">
              <a:buClr>
                <a:schemeClr val="tx1"/>
              </a:buClr>
              <a:buSzPct val="100000"/>
              <a:buFont typeface="Wingdings" pitchFamily="2" charset="2"/>
              <a:buChar char="§"/>
            </a:pPr>
            <a:r>
              <a:rPr lang="en-US" sz="2200" dirty="0">
                <a:solidFill>
                  <a:schemeClr val="tx1"/>
                </a:solidFill>
              </a:rPr>
              <a:t>Exposed vaccinated employees, students must mask at all times</a:t>
            </a:r>
          </a:p>
        </p:txBody>
      </p:sp>
      <p:sp>
        <p:nvSpPr>
          <p:cNvPr id="5" name="Text Placeholder 3">
            <a:extLst>
              <a:ext uri="{FF2B5EF4-FFF2-40B4-BE49-F238E27FC236}">
                <a16:creationId xmlns:a16="http://schemas.microsoft.com/office/drawing/2014/main" id="{222FE87C-1FE0-0F49-8B08-01E8726E0063}"/>
              </a:ext>
            </a:extLst>
          </p:cNvPr>
          <p:cNvSpPr txBox="1">
            <a:spLocks/>
          </p:cNvSpPr>
          <p:nvPr/>
        </p:nvSpPr>
        <p:spPr>
          <a:xfrm>
            <a:off x="5968429" y="899516"/>
            <a:ext cx="5866233" cy="5058968"/>
          </a:xfrm>
          <a:prstGeom prst="rect">
            <a:avLst/>
          </a:prstGeom>
          <a:noFill/>
          <a:ln>
            <a:noFill/>
          </a:ln>
        </p:spPr>
        <p:txBody>
          <a:bodyPr spcFirstLastPara="1" vert="horz" wrap="square" lIns="0" tIns="0" rIns="0" bIns="0" rtlCol="0" anchor="t" anchorCtr="0">
            <a:noAutofit/>
          </a:bodyPr>
          <a:lstStyle>
            <a:lvl1pPr marL="609585" lvl="0" indent="-304792" algn="l" defTabSz="914400" rtl="0" eaLnBrk="1" latinLnBrk="0" hangingPunct="1">
              <a:lnSpc>
                <a:spcPct val="100000"/>
              </a:lnSpc>
              <a:spcBef>
                <a:spcPts val="600"/>
              </a:spcBef>
              <a:spcAft>
                <a:spcPts val="0"/>
              </a:spcAft>
              <a:buClr>
                <a:srgbClr val="0C68AC"/>
              </a:buClr>
              <a:buSzPts val="1500"/>
              <a:buFont typeface="Arial" panose="020B0604020202020204" pitchFamily="34" charset="0"/>
              <a:buNone/>
              <a:defRPr sz="2000" kern="1200">
                <a:solidFill>
                  <a:srgbClr val="006C92"/>
                </a:solidFill>
                <a:latin typeface="+mn-lt"/>
                <a:ea typeface="+mn-ea"/>
                <a:cs typeface="+mn-cs"/>
              </a:defRPr>
            </a:lvl1pPr>
            <a:lvl2pPr marL="1219170" lvl="1" indent="-304792" algn="l" defTabSz="914400" rtl="0" eaLnBrk="1" latinLnBrk="0" hangingPunct="1">
              <a:lnSpc>
                <a:spcPct val="100000"/>
              </a:lnSpc>
              <a:spcBef>
                <a:spcPts val="1200"/>
              </a:spcBef>
              <a:spcAft>
                <a:spcPts val="0"/>
              </a:spcAft>
              <a:buClr>
                <a:srgbClr val="0C68AC"/>
              </a:buClr>
              <a:buSzPts val="1500"/>
              <a:buFont typeface="Arial" panose="020B0604020202020204" pitchFamily="34" charset="0"/>
              <a:buNone/>
              <a:defRPr sz="2000" kern="1200">
                <a:solidFill>
                  <a:srgbClr val="006C92"/>
                </a:solidFill>
                <a:latin typeface="+mn-lt"/>
                <a:ea typeface="+mn-ea"/>
                <a:cs typeface="+mn-cs"/>
              </a:defRPr>
            </a:lvl2pPr>
            <a:lvl3pPr marL="1828754" lvl="2" indent="-304792" algn="l" defTabSz="914400" rtl="0" eaLnBrk="1" latinLnBrk="0" hangingPunct="1">
              <a:lnSpc>
                <a:spcPct val="100000"/>
              </a:lnSpc>
              <a:spcBef>
                <a:spcPts val="1200"/>
              </a:spcBef>
              <a:spcAft>
                <a:spcPts val="0"/>
              </a:spcAft>
              <a:buClr>
                <a:srgbClr val="0C68AC"/>
              </a:buClr>
              <a:buSzPts val="1500"/>
              <a:buFont typeface="Arial" panose="020B0604020202020204" pitchFamily="34" charset="0"/>
              <a:buNone/>
              <a:defRPr sz="2000" kern="1200">
                <a:solidFill>
                  <a:srgbClr val="006C92"/>
                </a:solidFill>
                <a:latin typeface="+mn-lt"/>
                <a:ea typeface="+mn-ea"/>
                <a:cs typeface="+mn-cs"/>
              </a:defRPr>
            </a:lvl3pPr>
            <a:lvl4pPr marL="2438339" lvl="3" indent="-304792" algn="l" defTabSz="914400" rtl="0" eaLnBrk="1" latinLnBrk="0" hangingPunct="1">
              <a:lnSpc>
                <a:spcPct val="100000"/>
              </a:lnSpc>
              <a:spcBef>
                <a:spcPts val="1200"/>
              </a:spcBef>
              <a:spcAft>
                <a:spcPts val="0"/>
              </a:spcAft>
              <a:buClr>
                <a:srgbClr val="0C68AC"/>
              </a:buClr>
              <a:buSzPts val="1500"/>
              <a:buFont typeface="Arial" panose="020B0604020202020204" pitchFamily="34" charset="0"/>
              <a:buNone/>
              <a:defRPr sz="2000" kern="1200">
                <a:solidFill>
                  <a:srgbClr val="006C92"/>
                </a:solidFill>
                <a:latin typeface="+mn-lt"/>
                <a:ea typeface="+mn-ea"/>
                <a:cs typeface="+mn-cs"/>
              </a:defRPr>
            </a:lvl4pPr>
            <a:lvl5pPr marL="3047924" lvl="4" indent="-304792" algn="l" defTabSz="914400" rtl="0" eaLnBrk="1" latinLnBrk="0" hangingPunct="1">
              <a:lnSpc>
                <a:spcPct val="100000"/>
              </a:lnSpc>
              <a:spcBef>
                <a:spcPts val="1200"/>
              </a:spcBef>
              <a:spcAft>
                <a:spcPts val="0"/>
              </a:spcAft>
              <a:buClr>
                <a:srgbClr val="0C68AC"/>
              </a:buClr>
              <a:buSzPts val="1500"/>
              <a:buFont typeface="Arial" panose="020B0604020202020204" pitchFamily="34" charset="0"/>
              <a:buNone/>
              <a:defRPr sz="2000" kern="1200">
                <a:solidFill>
                  <a:srgbClr val="006C92"/>
                </a:solidFill>
                <a:latin typeface="+mn-lt"/>
                <a:ea typeface="+mn-ea"/>
                <a:cs typeface="+mn-cs"/>
              </a:defRPr>
            </a:lvl5pPr>
            <a:lvl6pPr marL="3657509" lvl="5" indent="-457189" algn="l" defTabSz="914400" rtl="0" eaLnBrk="1" latinLnBrk="0" hangingPunct="1">
              <a:lnSpc>
                <a:spcPct val="100000"/>
              </a:lnSpc>
              <a:spcBef>
                <a:spcPts val="12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2700" lvl="1" indent="0">
              <a:spcBef>
                <a:spcPts val="0"/>
              </a:spcBef>
              <a:buSzPts val="1800"/>
            </a:pPr>
            <a:r>
              <a:rPr lang="en-US" sz="2400" b="1" dirty="0">
                <a:solidFill>
                  <a:schemeClr val="tx1"/>
                </a:solidFill>
                <a:latin typeface="Calibri"/>
                <a:ea typeface="Calibri"/>
                <a:cs typeface="Calibri"/>
                <a:sym typeface="Calibri"/>
              </a:rPr>
              <a:t>Testing</a:t>
            </a:r>
          </a:p>
          <a:p>
            <a:pPr indent="-457189">
              <a:spcBef>
                <a:spcPts val="0"/>
              </a:spcBef>
              <a:buClr>
                <a:schemeClr val="tx1"/>
              </a:buClr>
              <a:buSzPct val="100000"/>
              <a:buFont typeface="Arial" panose="020B0604020202020204" pitchFamily="34" charset="0"/>
              <a:buChar char="•"/>
            </a:pPr>
            <a:r>
              <a:rPr lang="en-US" sz="2200" dirty="0">
                <a:solidFill>
                  <a:schemeClr val="tx1"/>
                </a:solidFill>
                <a:latin typeface="Calibri"/>
                <a:ea typeface="Calibri"/>
                <a:cs typeface="Calibri"/>
                <a:sym typeface="Calibri"/>
              </a:rPr>
              <a:t>Regardless of vaccination status – ALL!!!</a:t>
            </a:r>
          </a:p>
          <a:p>
            <a:pPr lvl="1" indent="-457189">
              <a:spcBef>
                <a:spcPts val="0"/>
              </a:spcBef>
              <a:buClr>
                <a:schemeClr val="tx1"/>
              </a:buClr>
              <a:buSzPct val="100000"/>
              <a:buFont typeface="Wingdings" pitchFamily="2" charset="2"/>
              <a:buChar char="§"/>
            </a:pPr>
            <a:r>
              <a:rPr lang="en-US" sz="2200" dirty="0">
                <a:solidFill>
                  <a:schemeClr val="tx1"/>
                </a:solidFill>
                <a:latin typeface="Calibri"/>
                <a:ea typeface="Calibri"/>
                <a:cs typeface="Calibri"/>
                <a:sym typeface="Calibri"/>
              </a:rPr>
              <a:t>Symptoms</a:t>
            </a:r>
          </a:p>
          <a:p>
            <a:pPr lvl="1" indent="-457189">
              <a:spcBef>
                <a:spcPts val="0"/>
              </a:spcBef>
              <a:buClr>
                <a:schemeClr val="tx1"/>
              </a:buClr>
              <a:buSzPct val="100000"/>
              <a:buFont typeface="Wingdings" pitchFamily="2" charset="2"/>
              <a:buChar char="§"/>
            </a:pPr>
            <a:r>
              <a:rPr lang="en-US" sz="2200" dirty="0">
                <a:solidFill>
                  <a:schemeClr val="tx1"/>
                </a:solidFill>
                <a:latin typeface="Calibri"/>
                <a:ea typeface="Calibri"/>
                <a:cs typeface="Calibri"/>
                <a:sym typeface="Calibri"/>
              </a:rPr>
              <a:t>Wastewater – residential students required/ others strongly encouraged</a:t>
            </a:r>
          </a:p>
          <a:p>
            <a:pPr lvl="1" indent="-457189">
              <a:spcBef>
                <a:spcPts val="0"/>
              </a:spcBef>
              <a:buClr>
                <a:schemeClr val="tx1"/>
              </a:buClr>
              <a:buSzPct val="100000"/>
              <a:buFont typeface="Wingdings" pitchFamily="2" charset="2"/>
              <a:buChar char="§"/>
            </a:pPr>
            <a:r>
              <a:rPr lang="en-US" sz="2200" dirty="0">
                <a:solidFill>
                  <a:schemeClr val="tx1"/>
                </a:solidFill>
                <a:latin typeface="Calibri"/>
                <a:ea typeface="Calibri"/>
                <a:cs typeface="Calibri"/>
                <a:sym typeface="Calibri"/>
              </a:rPr>
              <a:t>Exposure – upon notification and day 5</a:t>
            </a:r>
          </a:p>
          <a:p>
            <a:pPr marL="761981" lvl="1" indent="0">
              <a:spcBef>
                <a:spcPts val="0"/>
              </a:spcBef>
              <a:buClr>
                <a:schemeClr val="tx1"/>
              </a:buClr>
              <a:buSzPct val="100000"/>
            </a:pPr>
            <a:endParaRPr lang="en-US" sz="2200" dirty="0">
              <a:solidFill>
                <a:schemeClr val="tx1"/>
              </a:solidFill>
              <a:latin typeface="Calibri"/>
              <a:ea typeface="Calibri"/>
              <a:cs typeface="Calibri"/>
              <a:sym typeface="Calibri"/>
            </a:endParaRPr>
          </a:p>
          <a:p>
            <a:pPr indent="-457189">
              <a:spcBef>
                <a:spcPts val="0"/>
              </a:spcBef>
              <a:buClr>
                <a:schemeClr val="tx1"/>
              </a:buClr>
              <a:buSzPct val="100000"/>
              <a:buFont typeface="Arial" panose="020B0604020202020204" pitchFamily="34" charset="0"/>
              <a:buChar char="•"/>
            </a:pPr>
            <a:r>
              <a:rPr lang="en-US" sz="2200" dirty="0">
                <a:solidFill>
                  <a:schemeClr val="tx1"/>
                </a:solidFill>
                <a:latin typeface="Calibri"/>
                <a:ea typeface="Calibri"/>
                <a:cs typeface="Calibri"/>
                <a:sym typeface="Calibri"/>
              </a:rPr>
              <a:t>Surveillance Testing in Winter Quarter:</a:t>
            </a:r>
          </a:p>
          <a:p>
            <a:pPr lvl="1" indent="-457189">
              <a:spcBef>
                <a:spcPts val="0"/>
              </a:spcBef>
              <a:buClr>
                <a:schemeClr val="tx1"/>
              </a:buClr>
              <a:buSzPct val="100000"/>
              <a:buFont typeface="Wingdings" pitchFamily="2" charset="2"/>
              <a:buChar char="§"/>
            </a:pPr>
            <a:r>
              <a:rPr lang="en-US" sz="2200" dirty="0">
                <a:solidFill>
                  <a:schemeClr val="tx1"/>
                </a:solidFill>
                <a:latin typeface="Calibri"/>
                <a:ea typeface="Calibri"/>
                <a:cs typeface="Calibri"/>
                <a:sym typeface="Calibri"/>
              </a:rPr>
              <a:t>Returning Residential student – arrival &amp; day 5</a:t>
            </a:r>
          </a:p>
          <a:p>
            <a:pPr lvl="1" indent="-457189">
              <a:spcBef>
                <a:spcPts val="0"/>
              </a:spcBef>
              <a:buClr>
                <a:schemeClr val="tx1"/>
              </a:buClr>
              <a:buSzPct val="100000"/>
              <a:buFont typeface="Wingdings" pitchFamily="2" charset="2"/>
              <a:buChar char="§"/>
            </a:pPr>
            <a:r>
              <a:rPr lang="en-US" sz="2200" dirty="0">
                <a:solidFill>
                  <a:schemeClr val="tx1"/>
                </a:solidFill>
                <a:latin typeface="Calibri"/>
                <a:ea typeface="Calibri"/>
                <a:cs typeface="Calibri"/>
                <a:sym typeface="Calibri"/>
              </a:rPr>
              <a:t>Encouraged for others</a:t>
            </a:r>
          </a:p>
          <a:p>
            <a:pPr lvl="1" indent="-457189">
              <a:spcBef>
                <a:spcPts val="0"/>
              </a:spcBef>
              <a:buClr>
                <a:schemeClr val="tx1"/>
              </a:buClr>
              <a:buSzPct val="100000"/>
              <a:buFont typeface="Wingdings" pitchFamily="2" charset="2"/>
              <a:buChar char="§"/>
            </a:pPr>
            <a:r>
              <a:rPr lang="en-US" sz="2200" dirty="0">
                <a:solidFill>
                  <a:schemeClr val="tx1"/>
                </a:solidFill>
                <a:latin typeface="Calibri"/>
                <a:ea typeface="Calibri"/>
                <a:cs typeface="Calibri"/>
                <a:sym typeface="Calibri"/>
              </a:rPr>
              <a:t>Surveillance – TBD </a:t>
            </a:r>
          </a:p>
          <a:p>
            <a:pPr marL="1371565" lvl="2" indent="0">
              <a:spcBef>
                <a:spcPts val="0"/>
              </a:spcBef>
              <a:buSzPts val="1800"/>
            </a:pPr>
            <a:endParaRPr lang="en-US" sz="2400" dirty="0">
              <a:latin typeface="Calibri"/>
              <a:ea typeface="Calibri"/>
              <a:cs typeface="Calibri"/>
              <a:sym typeface="Calibri"/>
            </a:endParaRPr>
          </a:p>
          <a:p>
            <a:pPr marL="533387" indent="-380990">
              <a:spcBef>
                <a:spcPts val="0"/>
              </a:spcBef>
              <a:buSzPts val="1800"/>
              <a:buFont typeface="Courier New" panose="02070309020205020404" pitchFamily="49" charset="0"/>
              <a:buChar char="o"/>
            </a:pPr>
            <a:endParaRPr lang="en-US" sz="2400" dirty="0">
              <a:latin typeface="Calibri"/>
              <a:ea typeface="Calibri"/>
              <a:cs typeface="Calibri"/>
              <a:sym typeface="Calibri"/>
            </a:endParaRPr>
          </a:p>
          <a:p>
            <a:pPr marL="685783" indent="-380990">
              <a:buFont typeface="Arial" panose="020B0604020202020204" pitchFamily="34" charset="0"/>
              <a:buChar char="•"/>
            </a:pPr>
            <a:endParaRPr lang="en-US" sz="1867" dirty="0"/>
          </a:p>
        </p:txBody>
      </p:sp>
    </p:spTree>
    <p:extLst>
      <p:ext uri="{BB962C8B-B14F-4D97-AF65-F5344CB8AC3E}">
        <p14:creationId xmlns:p14="http://schemas.microsoft.com/office/powerpoint/2010/main" val="273860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6E05B-5F6F-234A-9BBB-065432FB46ED}"/>
              </a:ext>
            </a:extLst>
          </p:cNvPr>
          <p:cNvSpPr>
            <a:spLocks noGrp="1"/>
          </p:cNvSpPr>
          <p:nvPr>
            <p:ph idx="1"/>
          </p:nvPr>
        </p:nvSpPr>
        <p:spPr>
          <a:xfrm>
            <a:off x="323850" y="438151"/>
            <a:ext cx="11620500" cy="5410200"/>
          </a:xfrm>
        </p:spPr>
        <p:txBody>
          <a:bodyPr>
            <a:normAutofit fontScale="85000" lnSpcReduction="20000"/>
          </a:bodyPr>
          <a:lstStyle/>
          <a:p>
            <a:pPr marL="0" indent="0">
              <a:lnSpc>
                <a:spcPct val="150000"/>
              </a:lnSpc>
              <a:buNone/>
            </a:pPr>
            <a:r>
              <a:rPr lang="en-US" b="1" dirty="0"/>
              <a:t>Welcome: </a:t>
            </a:r>
            <a:r>
              <a:rPr lang="en-US" dirty="0"/>
              <a:t>VCR Sandra A. Brown</a:t>
            </a:r>
          </a:p>
          <a:p>
            <a:pPr marL="2297113" indent="-2297113">
              <a:lnSpc>
                <a:spcPct val="150000"/>
              </a:lnSpc>
              <a:buNone/>
            </a:pPr>
            <a:r>
              <a:rPr lang="en-US" b="1" dirty="0"/>
              <a:t>Funding Updates</a:t>
            </a:r>
            <a:endParaRPr lang="en-US" dirty="0"/>
          </a:p>
          <a:p>
            <a:pPr marL="2297113" indent="-2297113">
              <a:lnSpc>
                <a:spcPct val="150000"/>
              </a:lnSpc>
              <a:buNone/>
            </a:pPr>
            <a:r>
              <a:rPr lang="en-US" b="1" dirty="0"/>
              <a:t>Pandemic Update &amp; Campus Status</a:t>
            </a:r>
            <a:r>
              <a:rPr lang="en-US" dirty="0"/>
              <a:t>: Dr. Natasha Martin</a:t>
            </a:r>
          </a:p>
          <a:p>
            <a:pPr marL="0" indent="0">
              <a:lnSpc>
                <a:spcPct val="150000"/>
              </a:lnSpc>
              <a:buNone/>
            </a:pPr>
            <a:r>
              <a:rPr lang="en-US" b="1" dirty="0"/>
              <a:t>Critical changes to NIH Applications</a:t>
            </a:r>
            <a:r>
              <a:rPr lang="en-US" dirty="0"/>
              <a:t>: AVC Angela McMahill</a:t>
            </a:r>
          </a:p>
          <a:p>
            <a:pPr marL="0" indent="0">
              <a:lnSpc>
                <a:spcPct val="150000"/>
              </a:lnSpc>
              <a:buNone/>
            </a:pPr>
            <a:r>
              <a:rPr lang="en-US" b="1" dirty="0"/>
              <a:t>ESR/HR Updates: </a:t>
            </a:r>
            <a:r>
              <a:rPr lang="en-US" dirty="0"/>
              <a:t>Pierre </a:t>
            </a:r>
            <a:r>
              <a:rPr lang="en-US" dirty="0" err="1"/>
              <a:t>Ouillet</a:t>
            </a:r>
            <a:endParaRPr lang="en-US" dirty="0"/>
          </a:p>
          <a:p>
            <a:pPr marL="0" indent="0">
              <a:lnSpc>
                <a:spcPct val="150000"/>
              </a:lnSpc>
              <a:buNone/>
            </a:pPr>
            <a:r>
              <a:rPr lang="en-US" b="1" dirty="0"/>
              <a:t>Research Updates: </a:t>
            </a:r>
            <a:r>
              <a:rPr lang="en-US" dirty="0"/>
              <a:t>SAVC Miroslav Krstic</a:t>
            </a:r>
          </a:p>
          <a:p>
            <a:pPr marL="0" indent="0">
              <a:lnSpc>
                <a:spcPct val="150000"/>
              </a:lnSpc>
              <a:buNone/>
            </a:pPr>
            <a:r>
              <a:rPr lang="en-US" dirty="0"/>
              <a:t>Introducing </a:t>
            </a:r>
            <a:r>
              <a:rPr lang="en-US" b="1" dirty="0"/>
              <a:t>incoming VCR Corinne Peek-Asa</a:t>
            </a:r>
          </a:p>
          <a:p>
            <a:pPr marL="0" indent="0">
              <a:lnSpc>
                <a:spcPct val="150000"/>
              </a:lnSpc>
              <a:buNone/>
            </a:pPr>
            <a:endParaRPr lang="en-US" dirty="0"/>
          </a:p>
          <a:p>
            <a:pPr marL="0" indent="0">
              <a:lnSpc>
                <a:spcPct val="150000"/>
              </a:lnSpc>
              <a:buNone/>
            </a:pPr>
            <a:r>
              <a:rPr lang="en-US" b="1" dirty="0"/>
              <a:t>Q&amp;A</a:t>
            </a:r>
          </a:p>
          <a:p>
            <a:pPr marL="0" indent="0">
              <a:buNone/>
            </a:pPr>
            <a:endParaRPr lang="en-US" dirty="0"/>
          </a:p>
        </p:txBody>
      </p:sp>
      <p:sp>
        <p:nvSpPr>
          <p:cNvPr id="4" name="Slide Number Placeholder 3">
            <a:extLst>
              <a:ext uri="{FF2B5EF4-FFF2-40B4-BE49-F238E27FC236}">
                <a16:creationId xmlns:a16="http://schemas.microsoft.com/office/drawing/2014/main" id="{3D5D6035-3531-254E-BD94-A5B34C50D46E}"/>
              </a:ext>
            </a:extLst>
          </p:cNvPr>
          <p:cNvSpPr>
            <a:spLocks noGrp="1"/>
          </p:cNvSpPr>
          <p:nvPr>
            <p:ph type="sldNum" sz="quarter" idx="12"/>
          </p:nvPr>
        </p:nvSpPr>
        <p:spPr/>
        <p:txBody>
          <a:bodyPr/>
          <a:lstStyle/>
          <a:p>
            <a:fld id="{755FA8DC-57E3-564F-8FFD-00365F44D0AA}" type="slidenum">
              <a:rPr lang="en-US" smtClean="0"/>
              <a:t>2</a:t>
            </a:fld>
            <a:endParaRPr lang="en-US"/>
          </a:p>
        </p:txBody>
      </p:sp>
    </p:spTree>
    <p:extLst>
      <p:ext uri="{BB962C8B-B14F-4D97-AF65-F5344CB8AC3E}">
        <p14:creationId xmlns:p14="http://schemas.microsoft.com/office/powerpoint/2010/main" val="3930339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DA10-1A45-3B43-93C2-2500E6664563}"/>
              </a:ext>
            </a:extLst>
          </p:cNvPr>
          <p:cNvSpPr>
            <a:spLocks noGrp="1"/>
          </p:cNvSpPr>
          <p:nvPr>
            <p:ph type="title"/>
          </p:nvPr>
        </p:nvSpPr>
        <p:spPr>
          <a:xfrm>
            <a:off x="486906" y="136525"/>
            <a:ext cx="11493284" cy="1325563"/>
          </a:xfrm>
        </p:spPr>
        <p:txBody>
          <a:bodyPr>
            <a:normAutofit/>
          </a:bodyPr>
          <a:lstStyle/>
          <a:p>
            <a:r>
              <a:rPr lang="en-US" b="1" dirty="0">
                <a:latin typeface="Arial" panose="020B0604020202020204" pitchFamily="34" charset="0"/>
                <a:cs typeface="Arial" panose="020B0604020202020204" pitchFamily="34" charset="0"/>
              </a:rPr>
              <a:t>BOOSTERS!!!</a:t>
            </a:r>
          </a:p>
        </p:txBody>
      </p:sp>
      <p:sp>
        <p:nvSpPr>
          <p:cNvPr id="3" name="Content Placeholder 2">
            <a:extLst>
              <a:ext uri="{FF2B5EF4-FFF2-40B4-BE49-F238E27FC236}">
                <a16:creationId xmlns:a16="http://schemas.microsoft.com/office/drawing/2014/main" id="{44D13D9D-204B-9E45-B72F-2C7FBDE509F2}"/>
              </a:ext>
            </a:extLst>
          </p:cNvPr>
          <p:cNvSpPr>
            <a:spLocks noGrp="1"/>
          </p:cNvSpPr>
          <p:nvPr>
            <p:ph idx="1"/>
          </p:nvPr>
        </p:nvSpPr>
        <p:spPr>
          <a:xfrm>
            <a:off x="486906" y="1286359"/>
            <a:ext cx="10563386" cy="4742482"/>
          </a:xfrm>
        </p:spPr>
        <p:txBody>
          <a:bodyPr>
            <a:normAutofit fontScale="92500" lnSpcReduction="20000"/>
          </a:bodyPr>
          <a:lstStyle/>
          <a:p>
            <a:r>
              <a:rPr lang="en-US" dirty="0" err="1"/>
              <a:t>Eligiblity</a:t>
            </a:r>
            <a:endParaRPr lang="en-US" dirty="0"/>
          </a:p>
          <a:p>
            <a:pPr lvl="1">
              <a:buFont typeface="Wingdings" pitchFamily="2" charset="2"/>
              <a:buChar char="§"/>
            </a:pPr>
            <a:r>
              <a:rPr lang="en-US" dirty="0"/>
              <a:t>18 years and older</a:t>
            </a:r>
          </a:p>
          <a:p>
            <a:pPr lvl="2">
              <a:buFont typeface="Courier New" panose="02070309020205020404" pitchFamily="49" charset="0"/>
              <a:buChar char="o"/>
            </a:pPr>
            <a:r>
              <a:rPr lang="en-US" dirty="0"/>
              <a:t>6 months after </a:t>
            </a:r>
            <a:r>
              <a:rPr lang="en-US" dirty="0" err="1"/>
              <a:t>Moderna</a:t>
            </a:r>
            <a:r>
              <a:rPr lang="en-US" dirty="0"/>
              <a:t> and Pfizer (mRNA vaccines)</a:t>
            </a:r>
          </a:p>
          <a:p>
            <a:pPr lvl="2">
              <a:buFont typeface="Courier New" panose="02070309020205020404" pitchFamily="49" charset="0"/>
              <a:buChar char="o"/>
            </a:pPr>
            <a:r>
              <a:rPr lang="en-US" dirty="0"/>
              <a:t>2 months after J&amp;J (adenovirus)</a:t>
            </a:r>
          </a:p>
          <a:p>
            <a:pPr lvl="2">
              <a:buFont typeface="Courier New" panose="02070309020205020404" pitchFamily="49" charset="0"/>
              <a:buChar char="o"/>
            </a:pPr>
            <a:r>
              <a:rPr lang="en-US" dirty="0"/>
              <a:t>If WHO approved killed virus - now</a:t>
            </a:r>
          </a:p>
          <a:p>
            <a:pPr lvl="2">
              <a:buFont typeface="Courier New" panose="02070309020205020404" pitchFamily="49" charset="0"/>
              <a:buChar char="o"/>
            </a:pPr>
            <a:r>
              <a:rPr lang="en-US" dirty="0"/>
              <a:t>Immunocompromised – speak with provider</a:t>
            </a:r>
          </a:p>
          <a:p>
            <a:r>
              <a:rPr lang="en-US" dirty="0"/>
              <a:t>Mandate</a:t>
            </a:r>
          </a:p>
          <a:p>
            <a:pPr lvl="1">
              <a:buFont typeface="Wingdings" pitchFamily="2" charset="2"/>
              <a:buChar char="§"/>
            </a:pPr>
            <a:r>
              <a:rPr lang="en-US" dirty="0"/>
              <a:t>Currently not required – could change</a:t>
            </a:r>
          </a:p>
          <a:p>
            <a:r>
              <a:rPr lang="en-US" dirty="0"/>
              <a:t>Access</a:t>
            </a:r>
          </a:p>
          <a:p>
            <a:pPr lvl="1"/>
            <a:r>
              <a:rPr lang="en-US" dirty="0"/>
              <a:t>Mix or Match</a:t>
            </a:r>
          </a:p>
          <a:p>
            <a:pPr lvl="1"/>
            <a:r>
              <a:rPr lang="en-US" dirty="0"/>
              <a:t>RTL site – HS locations and Price</a:t>
            </a:r>
          </a:p>
          <a:p>
            <a:pPr lvl="1"/>
            <a:r>
              <a:rPr lang="en-US" dirty="0"/>
              <a:t>Appointments required</a:t>
            </a:r>
          </a:p>
          <a:p>
            <a:r>
              <a:rPr lang="en-US" dirty="0"/>
              <a:t>Chancellor’s challenge</a:t>
            </a:r>
          </a:p>
          <a:p>
            <a:pPr lvl="1"/>
            <a:r>
              <a:rPr lang="en-US" dirty="0"/>
              <a:t>10,000 students boosted by 12/31/2021 - $50,000 donation to Basic Needs</a:t>
            </a:r>
          </a:p>
          <a:p>
            <a:pPr lvl="1"/>
            <a:endParaRPr lang="en-US" dirty="0"/>
          </a:p>
        </p:txBody>
      </p:sp>
      <p:sp>
        <p:nvSpPr>
          <p:cNvPr id="4" name="Slide Number Placeholder 3">
            <a:extLst>
              <a:ext uri="{FF2B5EF4-FFF2-40B4-BE49-F238E27FC236}">
                <a16:creationId xmlns:a16="http://schemas.microsoft.com/office/drawing/2014/main" id="{28D9EDF5-4F5C-8E43-86CB-FE54F89CCF0B}"/>
              </a:ext>
            </a:extLst>
          </p:cNvPr>
          <p:cNvSpPr>
            <a:spLocks noGrp="1"/>
          </p:cNvSpPr>
          <p:nvPr>
            <p:ph type="sldNum" sz="quarter" idx="12"/>
          </p:nvPr>
        </p:nvSpPr>
        <p:spPr/>
        <p:txBody>
          <a:bodyPr/>
          <a:lstStyle/>
          <a:p>
            <a:fld id="{755FA8DC-57E3-564F-8FFD-00365F44D0AA}" type="slidenum">
              <a:rPr lang="en-US" smtClean="0"/>
              <a:t>20</a:t>
            </a:fld>
            <a:endParaRPr lang="en-US"/>
          </a:p>
        </p:txBody>
      </p:sp>
    </p:spTree>
    <p:extLst>
      <p:ext uri="{BB962C8B-B14F-4D97-AF65-F5344CB8AC3E}">
        <p14:creationId xmlns:p14="http://schemas.microsoft.com/office/powerpoint/2010/main" val="1766633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e6dab13ab4_0_72"/>
          <p:cNvSpPr txBox="1">
            <a:spLocks noGrp="1"/>
          </p:cNvSpPr>
          <p:nvPr>
            <p:ph type="ctrTitle"/>
          </p:nvPr>
        </p:nvSpPr>
        <p:spPr>
          <a:xfrm>
            <a:off x="-164757" y="250877"/>
            <a:ext cx="12008000" cy="812000"/>
          </a:xfrm>
          <a:prstGeom prst="rect">
            <a:avLst/>
          </a:prstGeom>
          <a:noFill/>
          <a:ln>
            <a:noFill/>
          </a:ln>
        </p:spPr>
        <p:txBody>
          <a:bodyPr spcFirstLastPara="1" vert="horz" wrap="square" lIns="609600" tIns="0" rIns="0" bIns="0" rtlCol="0" anchor="ctr" anchorCtr="0">
            <a:noAutofit/>
          </a:bodyPr>
          <a:lstStyle/>
          <a:p>
            <a:pPr>
              <a:buSzPts val="2200"/>
            </a:pPr>
            <a:r>
              <a:rPr lang="en-US" sz="3600" dirty="0">
                <a:latin typeface="Arial" panose="020B0604020202020204" pitchFamily="34" charset="0"/>
                <a:ea typeface="Calibri"/>
                <a:cs typeface="Arial" panose="020B0604020202020204" pitchFamily="34" charset="0"/>
                <a:sym typeface="Calibri"/>
              </a:rPr>
              <a:t>EXPOSURE UPDATE – QUARANTINE GUIDELINES</a:t>
            </a:r>
            <a:endParaRPr sz="3600" dirty="0">
              <a:latin typeface="Arial" panose="020B0604020202020204" pitchFamily="34" charset="0"/>
              <a:ea typeface="Calibri"/>
              <a:cs typeface="Arial" panose="020B0604020202020204" pitchFamily="34" charset="0"/>
              <a:sym typeface="Calibri"/>
            </a:endParaRPr>
          </a:p>
        </p:txBody>
      </p:sp>
      <p:sp>
        <p:nvSpPr>
          <p:cNvPr id="341" name="Google Shape;341;ge6dab13ab4_0_72"/>
          <p:cNvSpPr txBox="1">
            <a:spLocks noGrp="1"/>
          </p:cNvSpPr>
          <p:nvPr>
            <p:ph type="body" idx="1"/>
          </p:nvPr>
        </p:nvSpPr>
        <p:spPr>
          <a:xfrm>
            <a:off x="366043" y="1062877"/>
            <a:ext cx="11477200" cy="4820800"/>
          </a:xfrm>
          <a:prstGeom prst="rect">
            <a:avLst/>
          </a:prstGeom>
          <a:noFill/>
          <a:ln>
            <a:noFill/>
          </a:ln>
        </p:spPr>
        <p:txBody>
          <a:bodyPr spcFirstLastPara="1" vert="horz" wrap="square" lIns="0" tIns="0" rIns="0" bIns="0" rtlCol="0" anchor="t" anchorCtr="0">
            <a:noAutofit/>
          </a:bodyPr>
          <a:lstStyle/>
          <a:p>
            <a:pPr marL="541853" indent="-380990">
              <a:spcBef>
                <a:spcPts val="0"/>
              </a:spcBef>
              <a:buClr>
                <a:schemeClr val="tx1"/>
              </a:buClr>
              <a:buSzPct val="100000"/>
              <a:buFont typeface="Arial" panose="020B0604020202020204" pitchFamily="34" charset="0"/>
              <a:buChar char="•"/>
            </a:pPr>
            <a:r>
              <a:rPr lang="en-US" sz="2267" dirty="0">
                <a:solidFill>
                  <a:schemeClr val="tx1"/>
                </a:solidFill>
                <a:latin typeface="Calibri"/>
                <a:ea typeface="Calibri"/>
                <a:cs typeface="Calibri"/>
                <a:sym typeface="Calibri"/>
              </a:rPr>
              <a:t>Case Investigation &amp; Contact Tracing – UC San Diego Public Health and SHS </a:t>
            </a:r>
          </a:p>
          <a:p>
            <a:pPr marL="541853" indent="-380990">
              <a:spcBef>
                <a:spcPts val="0"/>
              </a:spcBef>
              <a:buClr>
                <a:schemeClr val="tx1"/>
              </a:buClr>
              <a:buSzPct val="100000"/>
              <a:buFont typeface="Arial" panose="020B0604020202020204" pitchFamily="34" charset="0"/>
              <a:buChar char="•"/>
            </a:pPr>
            <a:r>
              <a:rPr lang="en-US" sz="2267" dirty="0">
                <a:solidFill>
                  <a:schemeClr val="tx1"/>
                </a:solidFill>
                <a:latin typeface="Calibri"/>
                <a:ea typeface="Calibri"/>
                <a:cs typeface="Calibri"/>
                <a:sym typeface="Calibri"/>
              </a:rPr>
              <a:t>Exposed unvaccinated</a:t>
            </a:r>
          </a:p>
          <a:p>
            <a:pPr marL="1151438" lvl="1" indent="-380990">
              <a:spcBef>
                <a:spcPts val="0"/>
              </a:spcBef>
              <a:buClr>
                <a:schemeClr val="tx1"/>
              </a:buClr>
              <a:buSzPct val="100000"/>
              <a:buFont typeface="Wingdings" pitchFamily="2" charset="2"/>
              <a:buChar char="§"/>
            </a:pPr>
            <a:r>
              <a:rPr lang="en-US" sz="2267" dirty="0">
                <a:solidFill>
                  <a:schemeClr val="tx1"/>
                </a:solidFill>
                <a:latin typeface="Calibri"/>
                <a:ea typeface="Calibri"/>
                <a:cs typeface="Calibri"/>
                <a:sym typeface="Calibri"/>
              </a:rPr>
              <a:t>Remain off campus</a:t>
            </a:r>
          </a:p>
          <a:p>
            <a:pPr marL="1761023" lvl="2" indent="-380990">
              <a:spcBef>
                <a:spcPts val="0"/>
              </a:spcBef>
              <a:buClr>
                <a:schemeClr val="tx1"/>
              </a:buClr>
              <a:buSzPct val="100000"/>
              <a:buFont typeface="Courier New" panose="02070309020205020404" pitchFamily="49" charset="0"/>
              <a:buChar char="o"/>
            </a:pPr>
            <a:r>
              <a:rPr lang="en-US" sz="2267" dirty="0">
                <a:solidFill>
                  <a:schemeClr val="tx1"/>
                </a:solidFill>
                <a:latin typeface="Calibri"/>
                <a:ea typeface="Calibri"/>
                <a:cs typeface="Calibri"/>
                <a:sym typeface="Calibri"/>
              </a:rPr>
              <a:t>Residential Students moved to quarantine housing</a:t>
            </a:r>
          </a:p>
          <a:p>
            <a:pPr marL="1151438" lvl="1" indent="-380990">
              <a:spcBef>
                <a:spcPts val="0"/>
              </a:spcBef>
              <a:buClr>
                <a:schemeClr val="tx1"/>
              </a:buClr>
              <a:buSzPct val="100000"/>
              <a:buFont typeface="Wingdings" pitchFamily="2" charset="2"/>
              <a:buChar char="§"/>
            </a:pPr>
            <a:r>
              <a:rPr lang="en-US" sz="2267" dirty="0">
                <a:solidFill>
                  <a:schemeClr val="tx1"/>
                </a:solidFill>
                <a:latin typeface="Calibri"/>
                <a:ea typeface="Calibri"/>
                <a:cs typeface="Calibri"/>
                <a:sym typeface="Calibri"/>
              </a:rPr>
              <a:t>Test upon notification and day 5 post exposure</a:t>
            </a:r>
          </a:p>
          <a:p>
            <a:pPr marL="1151438" lvl="1" indent="-380990">
              <a:spcBef>
                <a:spcPts val="0"/>
              </a:spcBef>
              <a:buClr>
                <a:schemeClr val="tx1"/>
              </a:buClr>
              <a:buSzPct val="100000"/>
              <a:buFont typeface="Wingdings" pitchFamily="2" charset="2"/>
              <a:buChar char="§"/>
            </a:pPr>
            <a:r>
              <a:rPr lang="en-US" sz="2267" dirty="0">
                <a:solidFill>
                  <a:schemeClr val="tx1"/>
                </a:solidFill>
                <a:latin typeface="Calibri"/>
                <a:ea typeface="Calibri"/>
                <a:cs typeface="Calibri"/>
                <a:sym typeface="Calibri"/>
              </a:rPr>
              <a:t>Monitor symptoms, daily screener 7 days; Return for employment after 10 days</a:t>
            </a:r>
          </a:p>
          <a:p>
            <a:pPr marL="541853" indent="-380990">
              <a:spcBef>
                <a:spcPts val="0"/>
              </a:spcBef>
              <a:buClr>
                <a:schemeClr val="tx1"/>
              </a:buClr>
              <a:buSzPct val="100000"/>
              <a:buFont typeface="Arial" panose="020B0604020202020204" pitchFamily="34" charset="0"/>
              <a:buChar char="•"/>
            </a:pPr>
            <a:r>
              <a:rPr lang="en-US" sz="2267" dirty="0">
                <a:solidFill>
                  <a:schemeClr val="tx1"/>
                </a:solidFill>
                <a:latin typeface="Calibri"/>
                <a:ea typeface="Calibri"/>
                <a:cs typeface="Calibri"/>
                <a:sym typeface="Calibri"/>
              </a:rPr>
              <a:t>Vaccinated</a:t>
            </a:r>
          </a:p>
          <a:p>
            <a:pPr marL="1151438" lvl="1" indent="-380990">
              <a:spcBef>
                <a:spcPts val="0"/>
              </a:spcBef>
              <a:buClr>
                <a:schemeClr val="tx1"/>
              </a:buClr>
              <a:buSzPct val="100000"/>
              <a:buFont typeface="Wingdings" pitchFamily="2" charset="2"/>
              <a:buChar char="§"/>
            </a:pPr>
            <a:r>
              <a:rPr lang="en-US" sz="2267" b="1" dirty="0">
                <a:solidFill>
                  <a:schemeClr val="tx1"/>
                </a:solidFill>
                <a:latin typeface="Calibri"/>
                <a:ea typeface="Calibri"/>
                <a:cs typeface="Calibri"/>
                <a:sym typeface="Calibri"/>
              </a:rPr>
              <a:t>May be on campus</a:t>
            </a:r>
          </a:p>
          <a:p>
            <a:pPr marL="1761023" lvl="2" indent="-380990">
              <a:spcBef>
                <a:spcPts val="0"/>
              </a:spcBef>
              <a:buClr>
                <a:schemeClr val="tx1"/>
              </a:buClr>
              <a:buSzPct val="100000"/>
              <a:buFont typeface="Courier New" panose="02070309020205020404" pitchFamily="49" charset="0"/>
              <a:buChar char="o"/>
            </a:pPr>
            <a:r>
              <a:rPr lang="en-US" sz="2267" dirty="0">
                <a:solidFill>
                  <a:schemeClr val="tx1"/>
                </a:solidFill>
                <a:latin typeface="Calibri"/>
                <a:ea typeface="Calibri"/>
                <a:cs typeface="Calibri"/>
                <a:sym typeface="Calibri"/>
              </a:rPr>
              <a:t>Masking in outdoor spaces required</a:t>
            </a:r>
          </a:p>
          <a:p>
            <a:pPr marL="1761023" lvl="2" indent="-380990">
              <a:spcBef>
                <a:spcPts val="0"/>
              </a:spcBef>
              <a:buClr>
                <a:schemeClr val="tx1"/>
              </a:buClr>
              <a:buSzPct val="100000"/>
              <a:buFont typeface="Courier New" panose="02070309020205020404" pitchFamily="49" charset="0"/>
              <a:buChar char="o"/>
            </a:pPr>
            <a:r>
              <a:rPr lang="en-US" sz="2267" dirty="0">
                <a:solidFill>
                  <a:schemeClr val="tx1"/>
                </a:solidFill>
                <a:latin typeface="Calibri"/>
                <a:ea typeface="Calibri"/>
                <a:cs typeface="Calibri"/>
                <a:sym typeface="Calibri"/>
              </a:rPr>
              <a:t>Eat alone </a:t>
            </a:r>
          </a:p>
          <a:p>
            <a:pPr marL="1761023" lvl="2" indent="-380990">
              <a:spcBef>
                <a:spcPts val="0"/>
              </a:spcBef>
              <a:buClr>
                <a:schemeClr val="tx1"/>
              </a:buClr>
              <a:buSzPct val="100000"/>
              <a:buFont typeface="Courier New" panose="02070309020205020404" pitchFamily="49" charset="0"/>
              <a:buChar char="o"/>
            </a:pPr>
            <a:r>
              <a:rPr lang="en-US" sz="2267" dirty="0">
                <a:solidFill>
                  <a:schemeClr val="tx1"/>
                </a:solidFill>
                <a:latin typeface="Calibri"/>
                <a:ea typeface="Calibri"/>
                <a:cs typeface="Calibri"/>
                <a:sym typeface="Calibri"/>
              </a:rPr>
              <a:t>Residential students with a roommate moved to quarantine housing</a:t>
            </a:r>
          </a:p>
          <a:p>
            <a:pPr marL="1151438" lvl="1" indent="-380990">
              <a:spcBef>
                <a:spcPts val="0"/>
              </a:spcBef>
              <a:buClr>
                <a:schemeClr val="tx1"/>
              </a:buClr>
              <a:buSzPct val="100000"/>
              <a:buFont typeface="Wingdings" pitchFamily="2" charset="2"/>
              <a:buChar char="§"/>
            </a:pPr>
            <a:r>
              <a:rPr lang="en-US" sz="2267" dirty="0">
                <a:solidFill>
                  <a:schemeClr val="tx1"/>
                </a:solidFill>
                <a:latin typeface="Calibri"/>
                <a:ea typeface="Calibri"/>
                <a:cs typeface="Calibri"/>
                <a:sym typeface="Calibri"/>
              </a:rPr>
              <a:t>Test upon notification and day 5 post exposure</a:t>
            </a:r>
          </a:p>
          <a:p>
            <a:pPr marL="1151438" lvl="1" indent="-380990">
              <a:spcBef>
                <a:spcPts val="0"/>
              </a:spcBef>
              <a:buClr>
                <a:schemeClr val="tx1"/>
              </a:buClr>
              <a:buSzPct val="100000"/>
              <a:buFont typeface="Wingdings" pitchFamily="2" charset="2"/>
              <a:buChar char="§"/>
            </a:pPr>
            <a:r>
              <a:rPr lang="en-US" sz="2267" dirty="0">
                <a:solidFill>
                  <a:schemeClr val="tx1"/>
                </a:solidFill>
                <a:latin typeface="Calibri"/>
                <a:ea typeface="Calibri"/>
                <a:cs typeface="Calibri"/>
                <a:sym typeface="Calibri"/>
              </a:rPr>
              <a:t>Monitor symptoms, daily screener for 7 days </a:t>
            </a:r>
          </a:p>
          <a:p>
            <a:pPr marL="1151438" lvl="1" indent="-380990">
              <a:spcBef>
                <a:spcPts val="0"/>
              </a:spcBef>
              <a:buSzPct val="100000"/>
              <a:buFont typeface="Wingdings" pitchFamily="2" charset="2"/>
              <a:buChar char="§"/>
            </a:pPr>
            <a:endParaRPr lang="en-US" sz="2267" dirty="0">
              <a:solidFill>
                <a:schemeClr val="tx1"/>
              </a:solidFill>
              <a:latin typeface="Calibri"/>
              <a:ea typeface="Calibri"/>
              <a:cs typeface="Calibri"/>
              <a:sym typeface="Calibri"/>
            </a:endParaRPr>
          </a:p>
          <a:p>
            <a:pPr marL="1151438" lvl="1" indent="-380990">
              <a:spcBef>
                <a:spcPts val="0"/>
              </a:spcBef>
              <a:buSzPts val="1700"/>
              <a:buFont typeface="Wingdings" pitchFamily="2" charset="2"/>
              <a:buChar char="§"/>
            </a:pPr>
            <a:endParaRPr lang="en-US" sz="2267" dirty="0">
              <a:latin typeface="Calibri"/>
              <a:ea typeface="Calibri"/>
              <a:cs typeface="Calibri"/>
              <a:sym typeface="Calibri"/>
            </a:endParaRPr>
          </a:p>
          <a:p>
            <a:pPr marL="1151438" lvl="1" indent="-380990">
              <a:spcBef>
                <a:spcPts val="0"/>
              </a:spcBef>
              <a:buSzPts val="1700"/>
              <a:buFont typeface="Courier New" panose="02070309020205020404" pitchFamily="49" charset="0"/>
              <a:buChar char="o"/>
            </a:pPr>
            <a:endParaRPr lang="en-US" sz="2267" dirty="0">
              <a:latin typeface="Calibri"/>
              <a:ea typeface="Calibri"/>
              <a:cs typeface="Calibri"/>
              <a:sym typeface="Calibri"/>
            </a:endParaRPr>
          </a:p>
          <a:p>
            <a:pPr marL="1151438" lvl="1" indent="-380990">
              <a:spcBef>
                <a:spcPts val="0"/>
              </a:spcBef>
              <a:buSzPts val="1700"/>
              <a:buFont typeface="Courier New" panose="02070309020205020404" pitchFamily="49" charset="0"/>
              <a:buChar char="o"/>
            </a:pPr>
            <a:endParaRPr lang="en-US" sz="2267" dirty="0">
              <a:latin typeface="Calibri"/>
              <a:ea typeface="Calibri"/>
              <a:cs typeface="Calibri"/>
              <a:sym typeface="Calibri"/>
            </a:endParaRPr>
          </a:p>
          <a:p>
            <a:pPr marL="1151438" lvl="1" indent="-380990">
              <a:spcBef>
                <a:spcPts val="0"/>
              </a:spcBef>
              <a:buSzPts val="1700"/>
              <a:buFont typeface="Courier New" panose="02070309020205020404" pitchFamily="49" charset="0"/>
              <a:buChar char="o"/>
            </a:pPr>
            <a:endParaRPr lang="en-US" sz="2267" dirty="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3C26-ED80-A946-915E-022ECB1CEEFE}"/>
              </a:ext>
            </a:extLst>
          </p:cNvPr>
          <p:cNvSpPr>
            <a:spLocks noGrp="1"/>
          </p:cNvSpPr>
          <p:nvPr>
            <p:ph type="title"/>
          </p:nvPr>
        </p:nvSpPr>
        <p:spPr>
          <a:xfrm>
            <a:off x="819150" y="0"/>
            <a:ext cx="10552617" cy="991189"/>
          </a:xfrm>
        </p:spPr>
        <p:txBody>
          <a:bodyPr>
            <a:normAutofit/>
          </a:bodyPr>
          <a:lstStyle/>
          <a:p>
            <a:r>
              <a:rPr lang="en-US" sz="3200" b="1" dirty="0">
                <a:solidFill>
                  <a:srgbClr val="005493"/>
                </a:solidFill>
              </a:rPr>
              <a:t>Important Changes to NIH Applications: Effective Jan. 25, 2022</a:t>
            </a:r>
          </a:p>
        </p:txBody>
      </p:sp>
      <p:sp>
        <p:nvSpPr>
          <p:cNvPr id="3" name="Content Placeholder 2">
            <a:extLst>
              <a:ext uri="{FF2B5EF4-FFF2-40B4-BE49-F238E27FC236}">
                <a16:creationId xmlns:a16="http://schemas.microsoft.com/office/drawing/2014/main" id="{4947C40E-0EA0-FE46-900C-277A85230E53}"/>
              </a:ext>
            </a:extLst>
          </p:cNvPr>
          <p:cNvSpPr>
            <a:spLocks noGrp="1"/>
          </p:cNvSpPr>
          <p:nvPr>
            <p:ph idx="1"/>
          </p:nvPr>
        </p:nvSpPr>
        <p:spPr>
          <a:xfrm>
            <a:off x="0" y="991189"/>
            <a:ext cx="12117976" cy="5551715"/>
          </a:xfrm>
        </p:spPr>
        <p:txBody>
          <a:bodyPr>
            <a:normAutofit fontScale="85000" lnSpcReduction="10000"/>
          </a:bodyPr>
          <a:lstStyle/>
          <a:p>
            <a:pPr marL="746595" indent="-609585">
              <a:lnSpc>
                <a:spcPct val="120000"/>
              </a:lnSpc>
              <a:buClr>
                <a:srgbClr val="FFC000"/>
              </a:buClr>
              <a:buSzPct val="80000"/>
              <a:buFont typeface="Arial" panose="020B0604020202020204" pitchFamily="34" charset="0"/>
              <a:buChar char="■"/>
            </a:pPr>
            <a:r>
              <a:rPr lang="en-US" b="1" u="sng" dirty="0" err="1"/>
              <a:t>Biosketch</a:t>
            </a:r>
            <a:r>
              <a:rPr lang="en-US" b="1" u="sng" dirty="0"/>
              <a:t> and Other Support</a:t>
            </a:r>
            <a:r>
              <a:rPr lang="en-US" dirty="0"/>
              <a:t>:  Include </a:t>
            </a:r>
            <a:r>
              <a:rPr lang="en-US" dirty="0">
                <a:solidFill>
                  <a:srgbClr val="005493"/>
                </a:solidFill>
              </a:rPr>
              <a:t>all resources </a:t>
            </a:r>
            <a:r>
              <a:rPr lang="en-US" dirty="0"/>
              <a:t>(monetary and in kind) in support of and/or related to all research endeavors. *Changes to the actual form.</a:t>
            </a:r>
          </a:p>
          <a:p>
            <a:pPr marL="746595" indent="-609585">
              <a:lnSpc>
                <a:spcPct val="120000"/>
              </a:lnSpc>
              <a:buClr>
                <a:srgbClr val="FFC000"/>
              </a:buClr>
              <a:buSzPct val="80000"/>
              <a:buFont typeface="Arial" panose="020B0604020202020204" pitchFamily="34" charset="0"/>
              <a:buChar char="■"/>
            </a:pPr>
            <a:r>
              <a:rPr lang="en-US" b="1" u="sng" dirty="0"/>
              <a:t>Other Support</a:t>
            </a:r>
            <a:r>
              <a:rPr lang="en-US" dirty="0"/>
              <a:t>:   Include </a:t>
            </a:r>
            <a:r>
              <a:rPr lang="en-US" dirty="0">
                <a:solidFill>
                  <a:srgbClr val="005493"/>
                </a:solidFill>
              </a:rPr>
              <a:t>all active and pending </a:t>
            </a:r>
            <a:r>
              <a:rPr lang="en-US" dirty="0"/>
              <a:t>monetary and in-kind resources, domestic and foreign, in support of or related to  investigator’s research endeavors.  *</a:t>
            </a:r>
            <a:r>
              <a:rPr lang="en-US" dirty="0">
                <a:solidFill>
                  <a:srgbClr val="005493"/>
                </a:solidFill>
              </a:rPr>
              <a:t>Signature and electronic certification from Principal Investigator and all Senior/Key Personnel </a:t>
            </a:r>
            <a:r>
              <a:rPr lang="en-US" dirty="0"/>
              <a:t>required.</a:t>
            </a:r>
          </a:p>
          <a:p>
            <a:pPr marL="746595" indent="-609585">
              <a:lnSpc>
                <a:spcPct val="120000"/>
              </a:lnSpc>
              <a:buClr>
                <a:srgbClr val="FFC000"/>
              </a:buClr>
              <a:buSzPct val="80000"/>
              <a:buFont typeface="Arial" panose="020B0604020202020204" pitchFamily="34" charset="0"/>
              <a:buChar char="■"/>
            </a:pPr>
            <a:r>
              <a:rPr lang="en-US" b="1" u="sng" dirty="0"/>
              <a:t>Supporting Documentation</a:t>
            </a:r>
            <a:r>
              <a:rPr lang="en-US" dirty="0"/>
              <a:t>:  If Other Support includes foreign activities and resources, an </a:t>
            </a:r>
            <a:r>
              <a:rPr lang="en-US" dirty="0">
                <a:solidFill>
                  <a:srgbClr val="005493"/>
                </a:solidFill>
              </a:rPr>
              <a:t>English version of the contract, grant or any other agreement with the foreign entity </a:t>
            </a:r>
            <a:r>
              <a:rPr lang="en-US" dirty="0"/>
              <a:t>must be provided during JIT, following Other Support. </a:t>
            </a:r>
          </a:p>
          <a:p>
            <a:pPr marL="746595" indent="-609585">
              <a:lnSpc>
                <a:spcPct val="120000"/>
              </a:lnSpc>
              <a:buClr>
                <a:srgbClr val="FFC000"/>
              </a:buClr>
              <a:buSzPct val="80000"/>
              <a:buFont typeface="Arial" panose="020B0604020202020204" pitchFamily="34" charset="0"/>
              <a:buChar char="■"/>
            </a:pPr>
            <a:r>
              <a:rPr lang="en-US" b="1" u="sng" dirty="0"/>
              <a:t>Notification of Undisclosed Other Support</a:t>
            </a:r>
            <a:r>
              <a:rPr lang="en-US" dirty="0"/>
              <a:t>:  Required to </a:t>
            </a:r>
            <a:r>
              <a:rPr lang="en-US" dirty="0">
                <a:solidFill>
                  <a:srgbClr val="005493"/>
                </a:solidFill>
              </a:rPr>
              <a:t>immediately report to the agency when it discovers that a PI or Senior/Key personnel did not disclose Other Support </a:t>
            </a:r>
            <a:r>
              <a:rPr lang="en-US" dirty="0"/>
              <a:t>information during submission of JIT or RPPR or when new support is identified.</a:t>
            </a:r>
          </a:p>
          <a:p>
            <a:pPr marL="746595" indent="-609585">
              <a:lnSpc>
                <a:spcPct val="120000"/>
              </a:lnSpc>
              <a:buClr>
                <a:srgbClr val="FFC000"/>
              </a:buClr>
              <a:buSzPct val="80000"/>
              <a:buFont typeface="Arial" panose="020B0604020202020204" pitchFamily="34" charset="0"/>
              <a:buChar char="■"/>
            </a:pPr>
            <a:endParaRPr lang="en-US" dirty="0"/>
          </a:p>
          <a:p>
            <a:pPr marL="746595" indent="-609585">
              <a:lnSpc>
                <a:spcPct val="120000"/>
              </a:lnSpc>
              <a:buClr>
                <a:srgbClr val="FFC000"/>
              </a:buClr>
              <a:buSzPct val="800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07694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7AE0-2AFB-7C4A-A77F-34606BF68DDD}"/>
              </a:ext>
            </a:extLst>
          </p:cNvPr>
          <p:cNvSpPr>
            <a:spLocks noGrp="1"/>
          </p:cNvSpPr>
          <p:nvPr>
            <p:ph type="title"/>
          </p:nvPr>
        </p:nvSpPr>
        <p:spPr>
          <a:xfrm>
            <a:off x="189186" y="365125"/>
            <a:ext cx="11164614" cy="1325563"/>
          </a:xfrm>
        </p:spPr>
        <p:txBody>
          <a:bodyPr/>
          <a:lstStyle/>
          <a:p>
            <a:r>
              <a:rPr lang="en-US" b="1" dirty="0">
                <a:solidFill>
                  <a:srgbClr val="005493"/>
                </a:solidFill>
                <a:cs typeface="Calibri Light"/>
              </a:rPr>
              <a:t>Enterprise System Update -- VCFO Pierre </a:t>
            </a:r>
            <a:r>
              <a:rPr lang="en-US" b="1" dirty="0" err="1">
                <a:solidFill>
                  <a:srgbClr val="005493"/>
                </a:solidFill>
                <a:cs typeface="Calibri Light"/>
              </a:rPr>
              <a:t>Ouillet</a:t>
            </a:r>
            <a:r>
              <a:rPr lang="en-US" b="1" dirty="0">
                <a:solidFill>
                  <a:srgbClr val="005493"/>
                </a:solidFill>
                <a:cs typeface="Calibri Light"/>
              </a:rPr>
              <a:t> </a:t>
            </a:r>
            <a:endParaRPr lang="en-US" b="1" dirty="0">
              <a:solidFill>
                <a:srgbClr val="005493"/>
              </a:solidFill>
            </a:endParaRPr>
          </a:p>
        </p:txBody>
      </p:sp>
      <p:sp>
        <p:nvSpPr>
          <p:cNvPr id="3" name="Content Placeholder 2">
            <a:extLst>
              <a:ext uri="{FF2B5EF4-FFF2-40B4-BE49-F238E27FC236}">
                <a16:creationId xmlns:a16="http://schemas.microsoft.com/office/drawing/2014/main" id="{BE999D3A-161C-0947-AD89-C64A6EF9C5C5}"/>
              </a:ext>
            </a:extLst>
          </p:cNvPr>
          <p:cNvSpPr>
            <a:spLocks noGrp="1"/>
          </p:cNvSpPr>
          <p:nvPr>
            <p:ph idx="1"/>
          </p:nvPr>
        </p:nvSpPr>
        <p:spPr>
          <a:xfrm>
            <a:off x="838200" y="1825625"/>
            <a:ext cx="10515600" cy="3081655"/>
          </a:xfrm>
        </p:spPr>
        <p:txBody>
          <a:bodyPr vert="horz" lIns="91440" tIns="45720" rIns="91440" bIns="45720" rtlCol="0" anchor="t">
            <a:normAutofit/>
          </a:bodyPr>
          <a:lstStyle/>
          <a:p>
            <a:r>
              <a:rPr lang="en-US" dirty="0"/>
              <a:t>Listening sessions</a:t>
            </a:r>
          </a:p>
          <a:p>
            <a:r>
              <a:rPr lang="en-US" dirty="0"/>
              <a:t>Progress on issues</a:t>
            </a:r>
            <a:endParaRPr lang="en-US" dirty="0">
              <a:cs typeface="Calibri"/>
            </a:endParaRPr>
          </a:p>
          <a:p>
            <a:r>
              <a:rPr lang="en-US" dirty="0"/>
              <a:t>Improved support model</a:t>
            </a:r>
            <a:endParaRPr lang="en-US" dirty="0">
              <a:cs typeface="Calibri"/>
            </a:endParaRPr>
          </a:p>
          <a:p>
            <a:r>
              <a:rPr lang="en-US" dirty="0"/>
              <a:t>Improved staffing</a:t>
            </a:r>
            <a:endParaRPr lang="en-US" dirty="0">
              <a:cs typeface="Calibri"/>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CA3017E-6FA2-9243-BB7E-A4B960D370C7}"/>
              </a:ext>
            </a:extLst>
          </p:cNvPr>
          <p:cNvSpPr>
            <a:spLocks noGrp="1"/>
          </p:cNvSpPr>
          <p:nvPr>
            <p:ph type="sldNum" sz="quarter" idx="12"/>
          </p:nvPr>
        </p:nvSpPr>
        <p:spPr/>
        <p:txBody>
          <a:bodyPr/>
          <a:lstStyle/>
          <a:p>
            <a:fld id="{755FA8DC-57E3-564F-8FFD-00365F44D0AA}" type="slidenum">
              <a:rPr lang="en-US" smtClean="0"/>
              <a:t>23</a:t>
            </a:fld>
            <a:endParaRPr lang="en-US"/>
          </a:p>
        </p:txBody>
      </p:sp>
    </p:spTree>
    <p:extLst>
      <p:ext uri="{BB962C8B-B14F-4D97-AF65-F5344CB8AC3E}">
        <p14:creationId xmlns:p14="http://schemas.microsoft.com/office/powerpoint/2010/main" val="278906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720D86-1847-D64F-B3CA-724D1EE92F4A}"/>
              </a:ext>
            </a:extLst>
          </p:cNvPr>
          <p:cNvSpPr>
            <a:spLocks noGrp="1"/>
          </p:cNvSpPr>
          <p:nvPr>
            <p:ph type="sldNum" sz="quarter" idx="12"/>
          </p:nvPr>
        </p:nvSpPr>
        <p:spPr/>
        <p:txBody>
          <a:bodyPr/>
          <a:lstStyle/>
          <a:p>
            <a:fld id="{755FA8DC-57E3-564F-8FFD-00365F44D0AA}" type="slidenum">
              <a:rPr lang="en-US" smtClean="0"/>
              <a:t>24</a:t>
            </a:fld>
            <a:endParaRPr lang="en-US"/>
          </a:p>
        </p:txBody>
      </p:sp>
      <p:sp>
        <p:nvSpPr>
          <p:cNvPr id="5" name="Title 1">
            <a:extLst>
              <a:ext uri="{FF2B5EF4-FFF2-40B4-BE49-F238E27FC236}">
                <a16:creationId xmlns:a16="http://schemas.microsoft.com/office/drawing/2014/main" id="{66DC77E4-E97B-F742-B24F-59A652877916}"/>
              </a:ext>
            </a:extLst>
          </p:cNvPr>
          <p:cNvSpPr>
            <a:spLocks noGrp="1"/>
          </p:cNvSpPr>
          <p:nvPr>
            <p:ph type="title"/>
          </p:nvPr>
        </p:nvSpPr>
        <p:spPr>
          <a:xfrm>
            <a:off x="655320" y="429030"/>
            <a:ext cx="3107944" cy="3826909"/>
          </a:xfrm>
        </p:spPr>
        <p:txBody>
          <a:bodyPr anchor="ctr">
            <a:normAutofit fontScale="90000"/>
          </a:bodyPr>
          <a:lstStyle/>
          <a:p>
            <a:br>
              <a:rPr lang="en-US" sz="4000" dirty="0"/>
            </a:br>
            <a:br>
              <a:rPr lang="en-US" sz="4000" dirty="0"/>
            </a:br>
            <a:br>
              <a:rPr lang="en-US" sz="4000" dirty="0"/>
            </a:br>
            <a:br>
              <a:rPr lang="en-US" sz="4000" dirty="0"/>
            </a:br>
            <a:r>
              <a:rPr lang="en-US" sz="4000" dirty="0"/>
              <a:t>Main issues list summary</a:t>
            </a:r>
            <a:br>
              <a:rPr lang="en-US" sz="4000" dirty="0"/>
            </a:br>
            <a:br>
              <a:rPr lang="en-US" sz="4000" dirty="0"/>
            </a:br>
            <a:br>
              <a:rPr lang="en-US" sz="4000" dirty="0"/>
            </a:br>
            <a:br>
              <a:rPr lang="en-US" sz="4000" dirty="0"/>
            </a:br>
            <a:br>
              <a:rPr lang="en-US" sz="4000" dirty="0"/>
            </a:br>
            <a:r>
              <a:rPr lang="en-US" sz="2200" dirty="0"/>
              <a:t>12 high, 28 medium priority issues (10 pending prioritization by committee)</a:t>
            </a:r>
            <a:endParaRPr lang="en-US" sz="4000" dirty="0"/>
          </a:p>
        </p:txBody>
      </p:sp>
      <p:graphicFrame>
        <p:nvGraphicFramePr>
          <p:cNvPr id="6" name="Content Placeholder 2">
            <a:extLst>
              <a:ext uri="{FF2B5EF4-FFF2-40B4-BE49-F238E27FC236}">
                <a16:creationId xmlns:a16="http://schemas.microsoft.com/office/drawing/2014/main" id="{BD269D3A-77BA-A144-9C42-994C0C7AD6AB}"/>
              </a:ext>
            </a:extLst>
          </p:cNvPr>
          <p:cNvGraphicFramePr>
            <a:graphicFrameLocks noGrp="1"/>
          </p:cNvGraphicFramePr>
          <p:nvPr>
            <p:ph idx="1"/>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8" name="TextBox 137">
            <a:extLst>
              <a:ext uri="{FF2B5EF4-FFF2-40B4-BE49-F238E27FC236}">
                <a16:creationId xmlns:a16="http://schemas.microsoft.com/office/drawing/2014/main" id="{101F474C-526B-4CDA-91F6-D23871BCD938}"/>
              </a:ext>
            </a:extLst>
          </p:cNvPr>
          <p:cNvSpPr txBox="1"/>
          <p:nvPr/>
        </p:nvSpPr>
        <p:spPr>
          <a:xfrm>
            <a:off x="441960" y="5278120"/>
            <a:ext cx="35356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https://financialmanagement.ucsd.edu</a:t>
            </a:r>
            <a:endParaRPr lang="en-US" sz="1600" dirty="0"/>
          </a:p>
        </p:txBody>
      </p:sp>
    </p:spTree>
    <p:extLst>
      <p:ext uri="{BB962C8B-B14F-4D97-AF65-F5344CB8AC3E}">
        <p14:creationId xmlns:p14="http://schemas.microsoft.com/office/powerpoint/2010/main" val="207043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EF40F-E766-48C7-B5EF-6C3A6A5193D8}"/>
              </a:ext>
            </a:extLst>
          </p:cNvPr>
          <p:cNvSpPr>
            <a:spLocks noGrp="1"/>
          </p:cNvSpPr>
          <p:nvPr>
            <p:ph type="title"/>
          </p:nvPr>
        </p:nvSpPr>
        <p:spPr>
          <a:xfrm>
            <a:off x="490329" y="135518"/>
            <a:ext cx="3392557" cy="916120"/>
          </a:xfrm>
        </p:spPr>
        <p:txBody>
          <a:bodyPr/>
          <a:lstStyle/>
          <a:p>
            <a:r>
              <a:rPr lang="en-US" dirty="0">
                <a:solidFill>
                  <a:srgbClr val="004375"/>
                </a:solidFill>
              </a:rPr>
              <a:t>Top issues</a:t>
            </a:r>
          </a:p>
        </p:txBody>
      </p:sp>
      <p:graphicFrame>
        <p:nvGraphicFramePr>
          <p:cNvPr id="8" name="Content Placeholder 2">
            <a:extLst>
              <a:ext uri="{FF2B5EF4-FFF2-40B4-BE49-F238E27FC236}">
                <a16:creationId xmlns:a16="http://schemas.microsoft.com/office/drawing/2014/main" id="{21027186-8519-6547-8BA0-B237365AD0BA}"/>
              </a:ext>
            </a:extLst>
          </p:cNvPr>
          <p:cNvGraphicFramePr>
            <a:graphicFrameLocks noGrp="1"/>
          </p:cNvGraphicFramePr>
          <p:nvPr>
            <p:ph idx="1"/>
          </p:nvPr>
        </p:nvGraphicFramePr>
        <p:xfrm>
          <a:off x="838200" y="1300410"/>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4813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EF40F-E766-48C7-B5EF-6C3A6A5193D8}"/>
              </a:ext>
            </a:extLst>
          </p:cNvPr>
          <p:cNvSpPr>
            <a:spLocks noGrp="1"/>
          </p:cNvSpPr>
          <p:nvPr>
            <p:ph type="title"/>
          </p:nvPr>
        </p:nvSpPr>
        <p:spPr>
          <a:xfrm>
            <a:off x="490329" y="135518"/>
            <a:ext cx="6047631" cy="916120"/>
          </a:xfrm>
        </p:spPr>
        <p:txBody>
          <a:bodyPr>
            <a:normAutofit/>
          </a:bodyPr>
          <a:lstStyle/>
          <a:p>
            <a:r>
              <a:rPr lang="en-US" dirty="0">
                <a:solidFill>
                  <a:srgbClr val="004375"/>
                </a:solidFill>
              </a:rPr>
              <a:t>Improved support model</a:t>
            </a:r>
          </a:p>
        </p:txBody>
      </p:sp>
      <p:graphicFrame>
        <p:nvGraphicFramePr>
          <p:cNvPr id="6" name="Content Placeholder 3">
            <a:extLst>
              <a:ext uri="{FF2B5EF4-FFF2-40B4-BE49-F238E27FC236}">
                <a16:creationId xmlns:a16="http://schemas.microsoft.com/office/drawing/2014/main" id="{D6B4A7BB-2B16-A346-85AD-8FC3981C585B}"/>
              </a:ext>
            </a:extLst>
          </p:cNvPr>
          <p:cNvGraphicFramePr>
            <a:graphicFrameLocks noGrp="1"/>
          </p:cNvGraphicFramePr>
          <p:nvPr>
            <p:ph idx="1"/>
          </p:nvPr>
        </p:nvGraphicFramePr>
        <p:xfrm>
          <a:off x="210206" y="1027906"/>
          <a:ext cx="6999890" cy="5526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24A616D-2EC6-DE41-9EA0-EECBD2FA6EEB}"/>
              </a:ext>
            </a:extLst>
          </p:cNvPr>
          <p:cNvSpPr txBox="1"/>
          <p:nvPr/>
        </p:nvSpPr>
        <p:spPr>
          <a:xfrm>
            <a:off x="7409793" y="1690688"/>
            <a:ext cx="4477408" cy="3785652"/>
          </a:xfrm>
          <a:prstGeom prst="rect">
            <a:avLst/>
          </a:prstGeom>
          <a:noFill/>
        </p:spPr>
        <p:txBody>
          <a:bodyPr wrap="square" rtlCol="0">
            <a:spAutoFit/>
          </a:bodyPr>
          <a:lstStyle/>
          <a:p>
            <a:r>
              <a:rPr lang="en-US" sz="2400" dirty="0"/>
              <a:t>Finance Help Desk</a:t>
            </a:r>
          </a:p>
          <a:p>
            <a:pPr marL="285750" indent="-285750">
              <a:buFont typeface="Arial" panose="020B0604020202020204" pitchFamily="34" charset="0"/>
              <a:buChar char="•"/>
            </a:pPr>
            <a:r>
              <a:rPr lang="en-US" sz="2400" dirty="0"/>
              <a:t>Begins on December 15</a:t>
            </a:r>
          </a:p>
          <a:p>
            <a:pPr marL="285750" indent="-285750">
              <a:buFont typeface="Arial" panose="020B0604020202020204" pitchFamily="34" charset="0"/>
              <a:buChar char="•"/>
            </a:pPr>
            <a:r>
              <a:rPr lang="en-US" sz="2400" dirty="0"/>
              <a:t>Reconciliation team backend begins in January</a:t>
            </a:r>
          </a:p>
          <a:p>
            <a:pPr marL="285750" indent="-285750">
              <a:buFont typeface="Arial" panose="020B0604020202020204" pitchFamily="34" charset="0"/>
              <a:buChar char="•"/>
            </a:pPr>
            <a:r>
              <a:rPr lang="en-US" sz="2400" dirty="0"/>
              <a:t>Connects with existing IPPS help desk</a:t>
            </a:r>
          </a:p>
          <a:p>
            <a:pPr marL="285750" indent="-285750">
              <a:buFont typeface="Arial" panose="020B0604020202020204" pitchFamily="34" charset="0"/>
              <a:buChar char="•"/>
            </a:pPr>
            <a:r>
              <a:rPr lang="en-US" sz="2400" dirty="0"/>
              <a:t>Live responders from 10:00 – 3:00 </a:t>
            </a:r>
          </a:p>
          <a:p>
            <a:pPr marL="285750" indent="-285750">
              <a:buFont typeface="Arial" panose="020B0604020202020204" pitchFamily="34" charset="0"/>
              <a:buChar char="•"/>
            </a:pPr>
            <a:r>
              <a:rPr lang="en-US" sz="2400" dirty="0"/>
              <a:t>Talk/Desk phone technology</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56213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EF40F-E766-48C7-B5EF-6C3A6A5193D8}"/>
              </a:ext>
            </a:extLst>
          </p:cNvPr>
          <p:cNvSpPr>
            <a:spLocks noGrp="1"/>
          </p:cNvSpPr>
          <p:nvPr>
            <p:ph type="title"/>
          </p:nvPr>
        </p:nvSpPr>
        <p:spPr>
          <a:xfrm>
            <a:off x="490329" y="135518"/>
            <a:ext cx="3822591" cy="916120"/>
          </a:xfrm>
        </p:spPr>
        <p:txBody>
          <a:bodyPr>
            <a:normAutofit/>
          </a:bodyPr>
          <a:lstStyle/>
          <a:p>
            <a:r>
              <a:rPr lang="en-US" dirty="0">
                <a:solidFill>
                  <a:srgbClr val="004375"/>
                </a:solidFill>
              </a:rPr>
              <a:t>Staffing update</a:t>
            </a:r>
          </a:p>
        </p:txBody>
      </p:sp>
      <p:sp>
        <p:nvSpPr>
          <p:cNvPr id="10" name="Content Placeholder 9">
            <a:extLst>
              <a:ext uri="{FF2B5EF4-FFF2-40B4-BE49-F238E27FC236}">
                <a16:creationId xmlns:a16="http://schemas.microsoft.com/office/drawing/2014/main" id="{9CE7DA2B-504D-AE40-83E5-820DD5F36F3D}"/>
              </a:ext>
            </a:extLst>
          </p:cNvPr>
          <p:cNvSpPr>
            <a:spLocks noGrp="1"/>
          </p:cNvSpPr>
          <p:nvPr>
            <p:ph idx="1"/>
          </p:nvPr>
        </p:nvSpPr>
        <p:spPr>
          <a:xfrm>
            <a:off x="838200" y="1184082"/>
            <a:ext cx="10972800" cy="4584715"/>
          </a:xfrm>
        </p:spPr>
        <p:txBody>
          <a:bodyPr vert="horz" lIns="91440" tIns="45720" rIns="91440" bIns="45720" rtlCol="0" anchor="t">
            <a:noAutofit/>
          </a:bodyPr>
          <a:lstStyle/>
          <a:p>
            <a:r>
              <a:rPr lang="en-US" dirty="0"/>
              <a:t>Improved career paths</a:t>
            </a:r>
            <a:r>
              <a:rPr lang="en-US" dirty="0">
                <a:cs typeface="Calibri"/>
              </a:rPr>
              <a:t>, </a:t>
            </a:r>
            <a:r>
              <a:rPr lang="en-US" dirty="0"/>
              <a:t>Addressed equity issues, Diversified recruitment</a:t>
            </a:r>
          </a:p>
          <a:p>
            <a:r>
              <a:rPr lang="en-US" dirty="0"/>
              <a:t>Hired a central pool of career employees to support departments with staffing shortage. So far, 7 fund managers hired into to the pool have gone through a new bootcamp developed by our partners in Research Affairs with 8 more going in December. </a:t>
            </a:r>
          </a:p>
          <a:p>
            <a:r>
              <a:rPr lang="en-US" dirty="0">
                <a:ea typeface="+mn-lt"/>
                <a:cs typeface="+mn-lt"/>
              </a:rPr>
              <a:t>Our overall research administrator staffing levels have improved from 274 on July 1 to 305 on Dec 1. Staffing from our career pool will augment these numbers by 15.</a:t>
            </a:r>
          </a:p>
          <a:p>
            <a:r>
              <a:rPr lang="en-US" dirty="0">
                <a:ea typeface="+mn-lt"/>
                <a:cs typeface="+mn-lt"/>
              </a:rPr>
              <a:t>Still </a:t>
            </a:r>
            <a:r>
              <a:rPr lang="en-US" dirty="0"/>
              <a:t>58 open positions in </a:t>
            </a:r>
            <a:r>
              <a:rPr lang="en-US" dirty="0" err="1"/>
              <a:t>HireOnline</a:t>
            </a:r>
            <a:r>
              <a:rPr lang="en-US" dirty="0"/>
              <a:t> in various stages of the recruitment process</a:t>
            </a:r>
            <a:endParaRPr lang="en-US" dirty="0">
              <a:ea typeface="+mn-lt"/>
              <a:cs typeface="+mn-lt"/>
            </a:endParaRPr>
          </a:p>
        </p:txBody>
      </p:sp>
    </p:spTree>
    <p:extLst>
      <p:ext uri="{BB962C8B-B14F-4D97-AF65-F5344CB8AC3E}">
        <p14:creationId xmlns:p14="http://schemas.microsoft.com/office/powerpoint/2010/main" val="143244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88D6-7F0E-274C-BB93-9335370DB723}"/>
              </a:ext>
            </a:extLst>
          </p:cNvPr>
          <p:cNvSpPr>
            <a:spLocks noGrp="1"/>
          </p:cNvSpPr>
          <p:nvPr>
            <p:ph type="title"/>
          </p:nvPr>
        </p:nvSpPr>
        <p:spPr>
          <a:xfrm>
            <a:off x="259977" y="0"/>
            <a:ext cx="10515600" cy="1325563"/>
          </a:xfrm>
        </p:spPr>
        <p:txBody>
          <a:bodyPr/>
          <a:lstStyle/>
          <a:p>
            <a:r>
              <a:rPr lang="en-US" b="1" dirty="0">
                <a:solidFill>
                  <a:srgbClr val="005493"/>
                </a:solidFill>
              </a:rPr>
              <a:t>Research News – SAVC Miroslav Krstic</a:t>
            </a:r>
          </a:p>
        </p:txBody>
      </p:sp>
      <p:sp>
        <p:nvSpPr>
          <p:cNvPr id="3" name="Content Placeholder 2">
            <a:extLst>
              <a:ext uri="{FF2B5EF4-FFF2-40B4-BE49-F238E27FC236}">
                <a16:creationId xmlns:a16="http://schemas.microsoft.com/office/drawing/2014/main" id="{68ECABC7-86EA-FC49-8C07-5D81B3A7D02B}"/>
              </a:ext>
            </a:extLst>
          </p:cNvPr>
          <p:cNvSpPr>
            <a:spLocks noGrp="1"/>
          </p:cNvSpPr>
          <p:nvPr>
            <p:ph idx="1"/>
          </p:nvPr>
        </p:nvSpPr>
        <p:spPr>
          <a:xfrm>
            <a:off x="838200" y="1476001"/>
            <a:ext cx="10515600" cy="4351338"/>
          </a:xfrm>
        </p:spPr>
        <p:txBody>
          <a:bodyPr>
            <a:normAutofit fontScale="92500" lnSpcReduction="10000"/>
          </a:bodyPr>
          <a:lstStyle/>
          <a:p>
            <a:pPr marL="0" indent="0">
              <a:buNone/>
            </a:pPr>
            <a:r>
              <a:rPr lang="en-US" dirty="0"/>
              <a:t>On-site activity at </a:t>
            </a:r>
            <a:r>
              <a:rPr lang="en-US" b="1" dirty="0"/>
              <a:t>full capacity</a:t>
            </a:r>
          </a:p>
          <a:p>
            <a:pPr marL="0" indent="0">
              <a:buNone/>
            </a:pPr>
            <a:r>
              <a:rPr lang="en-US" dirty="0"/>
              <a:t>Those working on-site (or at offsite UCSD facilities) must </a:t>
            </a:r>
            <a:r>
              <a:rPr lang="en-US" b="1" dirty="0"/>
              <a:t>comply with all campus policies</a:t>
            </a:r>
            <a:r>
              <a:rPr lang="en-US" dirty="0"/>
              <a:t>: </a:t>
            </a:r>
          </a:p>
          <a:p>
            <a:r>
              <a:rPr lang="en-US" dirty="0"/>
              <a:t>vaccination (</a:t>
            </a:r>
            <a:r>
              <a:rPr lang="en-US" dirty="0">
                <a:hlinkClick r:id="rId3"/>
              </a:rPr>
              <a:t>https://returntolearn.ucsd.edu/vaccine-mandate/compliance/index.html</a:t>
            </a:r>
            <a:r>
              <a:rPr lang="en-US" dirty="0"/>
              <a:t>), </a:t>
            </a:r>
          </a:p>
          <a:p>
            <a:r>
              <a:rPr lang="en-US" dirty="0"/>
              <a:t>completion of Work Location Status Tool</a:t>
            </a:r>
          </a:p>
          <a:p>
            <a:r>
              <a:rPr lang="en-US" dirty="0"/>
              <a:t>daily symptom/exposure screen, </a:t>
            </a:r>
          </a:p>
          <a:p>
            <a:r>
              <a:rPr lang="en-US" dirty="0"/>
              <a:t>in-person meetings and events (</a:t>
            </a:r>
            <a:r>
              <a:rPr lang="en-US" dirty="0">
                <a:hlinkClick r:id="rId4"/>
              </a:rPr>
              <a:t>https://returntolearn.ucsd.edu/resources/event-planning/index.html</a:t>
            </a:r>
            <a:r>
              <a:rPr lang="en-US" dirty="0"/>
              <a:t>), and</a:t>
            </a:r>
          </a:p>
          <a:p>
            <a:r>
              <a:rPr lang="en-US" dirty="0"/>
              <a:t>use of face masks when indoors</a:t>
            </a:r>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25E8B7-80C3-F24B-9B52-90EFB88EA5F0}"/>
              </a:ext>
            </a:extLst>
          </p:cNvPr>
          <p:cNvSpPr>
            <a:spLocks noGrp="1"/>
          </p:cNvSpPr>
          <p:nvPr>
            <p:ph type="sldNum" sz="quarter" idx="12"/>
          </p:nvPr>
        </p:nvSpPr>
        <p:spPr/>
        <p:txBody>
          <a:bodyPr/>
          <a:lstStyle/>
          <a:p>
            <a:fld id="{755FA8DC-57E3-564F-8FFD-00365F44D0AA}" type="slidenum">
              <a:rPr lang="en-US" smtClean="0"/>
              <a:t>28</a:t>
            </a:fld>
            <a:endParaRPr lang="en-US"/>
          </a:p>
        </p:txBody>
      </p:sp>
    </p:spTree>
    <p:extLst>
      <p:ext uri="{BB962C8B-B14F-4D97-AF65-F5344CB8AC3E}">
        <p14:creationId xmlns:p14="http://schemas.microsoft.com/office/powerpoint/2010/main" val="775691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CABC7-86EA-FC49-8C07-5D81B3A7D02B}"/>
              </a:ext>
            </a:extLst>
          </p:cNvPr>
          <p:cNvSpPr>
            <a:spLocks noGrp="1"/>
          </p:cNvSpPr>
          <p:nvPr>
            <p:ph idx="1"/>
          </p:nvPr>
        </p:nvSpPr>
        <p:spPr>
          <a:xfrm>
            <a:off x="315310" y="362607"/>
            <a:ext cx="11587655" cy="5652104"/>
          </a:xfrm>
        </p:spPr>
        <p:txBody>
          <a:bodyPr>
            <a:normAutofit fontScale="85000" lnSpcReduction="20000"/>
          </a:bodyPr>
          <a:lstStyle/>
          <a:p>
            <a:pPr marL="0" indent="0">
              <a:lnSpc>
                <a:spcPct val="100000"/>
              </a:lnSpc>
              <a:buNone/>
            </a:pPr>
            <a:r>
              <a:rPr lang="en-US" sz="3100" b="1" dirty="0"/>
              <a:t>International Travel: </a:t>
            </a:r>
            <a:r>
              <a:rPr lang="en-US" sz="3100" dirty="0"/>
              <a:t>International Students and Programs Office is monitoring guidance and requirements for entry into the US; Current restrictions; will work to keep all informed.</a:t>
            </a:r>
          </a:p>
          <a:p>
            <a:r>
              <a:rPr lang="en-US" sz="3100" b="1" dirty="0"/>
              <a:t>Updated policies </a:t>
            </a:r>
            <a:r>
              <a:rPr lang="en-US" sz="3100" dirty="0"/>
              <a:t>are available at </a:t>
            </a:r>
            <a:r>
              <a:rPr lang="en-US" sz="3100" dirty="0">
                <a:hlinkClick r:id="rId3"/>
              </a:rPr>
              <a:t>https://ispo.ucsd.edu/news/immigration-policy.html</a:t>
            </a:r>
            <a:r>
              <a:rPr lang="en-US" sz="3100" dirty="0"/>
              <a:t> </a:t>
            </a:r>
          </a:p>
          <a:p>
            <a:pPr marL="0" indent="0">
              <a:buNone/>
            </a:pPr>
            <a:endParaRPr lang="en-US" dirty="0"/>
          </a:p>
          <a:p>
            <a:pPr marL="0" indent="0">
              <a:buNone/>
            </a:pPr>
            <a:r>
              <a:rPr lang="en-US" sz="3100" b="1" dirty="0"/>
              <a:t>Sponsored Project Offices: </a:t>
            </a:r>
          </a:p>
          <a:p>
            <a:pPr>
              <a:lnSpc>
                <a:spcPct val="100000"/>
              </a:lnSpc>
            </a:pPr>
            <a:r>
              <a:rPr lang="en-US" sz="3100" dirty="0"/>
              <a:t>Launched Faculty Advisory Committee a new source of input and feedback from researchers; contact Ross Dammann (</a:t>
            </a:r>
            <a:r>
              <a:rPr lang="en-US" sz="3100" dirty="0">
                <a:hlinkClick r:id="rId4"/>
              </a:rPr>
              <a:t>rtdammann@ucsd.edu</a:t>
            </a:r>
            <a:r>
              <a:rPr lang="en-US" sz="3100" dirty="0"/>
              <a:t>) with Qs/suggestions </a:t>
            </a:r>
          </a:p>
          <a:p>
            <a:r>
              <a:rPr lang="en-US" sz="3100" dirty="0"/>
              <a:t>2-week closure of SPOs (Proposals due December 22– January 3):</a:t>
            </a:r>
          </a:p>
          <a:p>
            <a:pPr marL="917575" indent="-917575">
              <a:lnSpc>
                <a:spcPct val="100000"/>
              </a:lnSpc>
              <a:buNone/>
            </a:pPr>
            <a:r>
              <a:rPr lang="en-US" sz="3100" dirty="0"/>
              <a:t>	The proposal package with draft science must be routed to OCGA through Kuali Research no later than 8:00 am, Wednesday, December 15, 2021.</a:t>
            </a:r>
          </a:p>
          <a:p>
            <a:pPr>
              <a:lnSpc>
                <a:spcPct val="100000"/>
              </a:lnSpc>
            </a:pPr>
            <a:r>
              <a:rPr lang="en-US" sz="3100" dirty="0"/>
              <a:t>Beginning in January, </a:t>
            </a:r>
            <a:r>
              <a:rPr lang="en-US" sz="3100" b="1" dirty="0"/>
              <a:t>submission of proposals guaranteed only to submissions meeting 14/5/2 deadlines.</a:t>
            </a:r>
          </a:p>
          <a:p>
            <a:pPr marL="0" indent="0">
              <a:buNone/>
            </a:pPr>
            <a:endParaRPr lang="en-US" dirty="0"/>
          </a:p>
        </p:txBody>
      </p:sp>
      <p:sp>
        <p:nvSpPr>
          <p:cNvPr id="4" name="Slide Number Placeholder 3">
            <a:extLst>
              <a:ext uri="{FF2B5EF4-FFF2-40B4-BE49-F238E27FC236}">
                <a16:creationId xmlns:a16="http://schemas.microsoft.com/office/drawing/2014/main" id="{2325E8B7-80C3-F24B-9B52-90EFB88EA5F0}"/>
              </a:ext>
            </a:extLst>
          </p:cNvPr>
          <p:cNvSpPr>
            <a:spLocks noGrp="1"/>
          </p:cNvSpPr>
          <p:nvPr>
            <p:ph type="sldNum" sz="quarter" idx="12"/>
          </p:nvPr>
        </p:nvSpPr>
        <p:spPr/>
        <p:txBody>
          <a:bodyPr/>
          <a:lstStyle/>
          <a:p>
            <a:fld id="{755FA8DC-57E3-564F-8FFD-00365F44D0AA}" type="slidenum">
              <a:rPr lang="en-US" smtClean="0"/>
              <a:t>29</a:t>
            </a:fld>
            <a:endParaRPr lang="en-US"/>
          </a:p>
        </p:txBody>
      </p:sp>
    </p:spTree>
    <p:extLst>
      <p:ext uri="{BB962C8B-B14F-4D97-AF65-F5344CB8AC3E}">
        <p14:creationId xmlns:p14="http://schemas.microsoft.com/office/powerpoint/2010/main" val="257697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979E-C56C-5844-AF3B-500BE6396610}"/>
              </a:ext>
            </a:extLst>
          </p:cNvPr>
          <p:cNvSpPr>
            <a:spLocks noGrp="1"/>
          </p:cNvSpPr>
          <p:nvPr>
            <p:ph type="title"/>
          </p:nvPr>
        </p:nvSpPr>
        <p:spPr>
          <a:xfrm>
            <a:off x="259977" y="0"/>
            <a:ext cx="10515600" cy="1325563"/>
          </a:xfrm>
        </p:spPr>
        <p:txBody>
          <a:bodyPr/>
          <a:lstStyle/>
          <a:p>
            <a:r>
              <a:rPr lang="en-US" b="1" dirty="0">
                <a:solidFill>
                  <a:srgbClr val="005493"/>
                </a:solidFill>
              </a:rPr>
              <a:t>Strong Research Year for UC San Diego</a:t>
            </a:r>
          </a:p>
        </p:txBody>
      </p:sp>
      <p:sp>
        <p:nvSpPr>
          <p:cNvPr id="3" name="Content Placeholder 2">
            <a:extLst>
              <a:ext uri="{FF2B5EF4-FFF2-40B4-BE49-F238E27FC236}">
                <a16:creationId xmlns:a16="http://schemas.microsoft.com/office/drawing/2014/main" id="{16E4B2C2-2ADB-384A-81A5-88F6C7F19855}"/>
              </a:ext>
            </a:extLst>
          </p:cNvPr>
          <p:cNvSpPr>
            <a:spLocks noGrp="1"/>
          </p:cNvSpPr>
          <p:nvPr>
            <p:ph idx="1"/>
          </p:nvPr>
        </p:nvSpPr>
        <p:spPr>
          <a:xfrm>
            <a:off x="824734" y="1508292"/>
            <a:ext cx="10786241" cy="4665328"/>
          </a:xfrm>
        </p:spPr>
        <p:txBody>
          <a:bodyPr>
            <a:normAutofit fontScale="92500" lnSpcReduction="10000"/>
          </a:bodyPr>
          <a:lstStyle/>
          <a:p>
            <a:r>
              <a:rPr lang="en-US" b="1" dirty="0"/>
              <a:t>~$1.6B in research support </a:t>
            </a:r>
          </a:p>
          <a:p>
            <a:pPr marL="0" indent="0">
              <a:buNone/>
            </a:pPr>
            <a:r>
              <a:rPr lang="en-US" dirty="0"/>
              <a:t>	(6% increase, 10% increase in federal funding)</a:t>
            </a:r>
          </a:p>
          <a:p>
            <a:r>
              <a:rPr lang="en-US" b="1" dirty="0"/>
              <a:t>19% increase in female PIs </a:t>
            </a:r>
            <a:r>
              <a:rPr lang="en-US" dirty="0"/>
              <a:t>submitting proposals </a:t>
            </a:r>
          </a:p>
          <a:p>
            <a:pPr marL="0" indent="0">
              <a:buNone/>
            </a:pPr>
            <a:r>
              <a:rPr lang="en-US" dirty="0"/>
              <a:t>	(245/quarter)</a:t>
            </a:r>
          </a:p>
          <a:p>
            <a:r>
              <a:rPr lang="en-US" b="1" dirty="0"/>
              <a:t>22% increase in underrepresented minority PIs </a:t>
            </a:r>
            <a:r>
              <a:rPr lang="en-US" dirty="0"/>
              <a:t>submitting proposals 	(255 quarter)</a:t>
            </a:r>
          </a:p>
          <a:p>
            <a:r>
              <a:rPr lang="en-US" dirty="0"/>
              <a:t>M</a:t>
            </a:r>
            <a:r>
              <a:rPr lang="en-US" b="1" dirty="0"/>
              <a:t>ajor contribution </a:t>
            </a:r>
            <a:r>
              <a:rPr lang="en-US" dirty="0"/>
              <a:t>to the national effort to understand and treat COVID</a:t>
            </a:r>
          </a:p>
          <a:p>
            <a:pPr marL="0" indent="0">
              <a:buNone/>
            </a:pPr>
            <a:endParaRPr lang="en-US" b="1" dirty="0"/>
          </a:p>
          <a:p>
            <a:pPr marL="0" indent="0">
              <a:buNone/>
            </a:pPr>
            <a:r>
              <a:rPr lang="en-US" b="1" dirty="0"/>
              <a:t>Challenges for UCSD/VA joint appointments is resolved </a:t>
            </a:r>
            <a:endParaRPr lang="en-US" dirty="0"/>
          </a:p>
          <a:p>
            <a:pPr marL="0" indent="0">
              <a:buNone/>
            </a:pPr>
            <a:r>
              <a:rPr lang="en-US" dirty="0"/>
              <a:t> 	(Research activity using VA facilities, personnel, patients, etc.)</a:t>
            </a:r>
          </a:p>
          <a:p>
            <a:pPr marL="0" indent="0">
              <a:buNone/>
            </a:pPr>
            <a:endParaRPr lang="en-US" dirty="0"/>
          </a:p>
        </p:txBody>
      </p:sp>
      <p:sp>
        <p:nvSpPr>
          <p:cNvPr id="4" name="Slide Number Placeholder 3">
            <a:extLst>
              <a:ext uri="{FF2B5EF4-FFF2-40B4-BE49-F238E27FC236}">
                <a16:creationId xmlns:a16="http://schemas.microsoft.com/office/drawing/2014/main" id="{B151A647-CD25-8B44-9A15-B39AA935C00C}"/>
              </a:ext>
            </a:extLst>
          </p:cNvPr>
          <p:cNvSpPr>
            <a:spLocks noGrp="1"/>
          </p:cNvSpPr>
          <p:nvPr>
            <p:ph type="sldNum" sz="quarter" idx="12"/>
          </p:nvPr>
        </p:nvSpPr>
        <p:spPr/>
        <p:txBody>
          <a:bodyPr/>
          <a:lstStyle/>
          <a:p>
            <a:fld id="{755FA8DC-57E3-564F-8FFD-00365F44D0AA}" type="slidenum">
              <a:rPr lang="en-US" smtClean="0"/>
              <a:t>3</a:t>
            </a:fld>
            <a:endParaRPr lang="en-US"/>
          </a:p>
        </p:txBody>
      </p:sp>
    </p:spTree>
    <p:extLst>
      <p:ext uri="{BB962C8B-B14F-4D97-AF65-F5344CB8AC3E}">
        <p14:creationId xmlns:p14="http://schemas.microsoft.com/office/powerpoint/2010/main" val="2103787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0760E-EA88-F948-972F-30FB0EC1D0C2}"/>
              </a:ext>
            </a:extLst>
          </p:cNvPr>
          <p:cNvSpPr>
            <a:spLocks noGrp="1"/>
          </p:cNvSpPr>
          <p:nvPr>
            <p:ph idx="1"/>
          </p:nvPr>
        </p:nvSpPr>
        <p:spPr/>
        <p:txBody>
          <a:bodyPr/>
          <a:lstStyle/>
          <a:p>
            <a:pPr marL="0" indent="0">
              <a:buNone/>
            </a:pPr>
            <a:r>
              <a:rPr lang="en-US" b="1" dirty="0"/>
              <a:t>New Resources/opportunities in Research Development</a:t>
            </a:r>
          </a:p>
          <a:p>
            <a:r>
              <a:rPr lang="en-US" dirty="0"/>
              <a:t>Internal grant writing support for large proposals</a:t>
            </a:r>
          </a:p>
          <a:p>
            <a:r>
              <a:rPr lang="en-US" dirty="0"/>
              <a:t>NSF STC and ARPA-H proposals fully supported by RD team</a:t>
            </a:r>
          </a:p>
          <a:p>
            <a:endParaRPr lang="en-US" dirty="0"/>
          </a:p>
          <a:p>
            <a:pPr marL="0" indent="0">
              <a:buNone/>
            </a:pPr>
            <a:r>
              <a:rPr lang="en-US" b="1" dirty="0"/>
              <a:t>Research Ethics Program</a:t>
            </a:r>
            <a:r>
              <a:rPr lang="en-US" dirty="0"/>
              <a:t>: will be launching a new Faculty Advisory Committee to help with program development</a:t>
            </a:r>
          </a:p>
          <a:p>
            <a:endParaRPr lang="en-US" dirty="0"/>
          </a:p>
          <a:p>
            <a:endParaRPr lang="en-US" dirty="0"/>
          </a:p>
        </p:txBody>
      </p:sp>
      <p:sp>
        <p:nvSpPr>
          <p:cNvPr id="4" name="Slide Number Placeholder 3">
            <a:extLst>
              <a:ext uri="{FF2B5EF4-FFF2-40B4-BE49-F238E27FC236}">
                <a16:creationId xmlns:a16="http://schemas.microsoft.com/office/drawing/2014/main" id="{A93A9CA2-B7A7-F04D-AFC0-7A1F0CCF5FF3}"/>
              </a:ext>
            </a:extLst>
          </p:cNvPr>
          <p:cNvSpPr>
            <a:spLocks noGrp="1"/>
          </p:cNvSpPr>
          <p:nvPr>
            <p:ph type="sldNum" sz="quarter" idx="12"/>
          </p:nvPr>
        </p:nvSpPr>
        <p:spPr/>
        <p:txBody>
          <a:bodyPr/>
          <a:lstStyle/>
          <a:p>
            <a:fld id="{755FA8DC-57E3-564F-8FFD-00365F44D0AA}" type="slidenum">
              <a:rPr lang="en-US" smtClean="0"/>
              <a:t>30</a:t>
            </a:fld>
            <a:endParaRPr lang="en-US"/>
          </a:p>
        </p:txBody>
      </p:sp>
    </p:spTree>
    <p:extLst>
      <p:ext uri="{BB962C8B-B14F-4D97-AF65-F5344CB8AC3E}">
        <p14:creationId xmlns:p14="http://schemas.microsoft.com/office/powerpoint/2010/main" val="220158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0EAB-F17B-9F4A-AEC7-216921F4DDBB}"/>
              </a:ext>
            </a:extLst>
          </p:cNvPr>
          <p:cNvSpPr>
            <a:spLocks noGrp="1"/>
          </p:cNvSpPr>
          <p:nvPr>
            <p:ph type="title"/>
          </p:nvPr>
        </p:nvSpPr>
        <p:spPr>
          <a:xfrm>
            <a:off x="0" y="52380"/>
            <a:ext cx="11934497" cy="1325563"/>
          </a:xfrm>
        </p:spPr>
        <p:txBody>
          <a:bodyPr/>
          <a:lstStyle/>
          <a:p>
            <a:r>
              <a:rPr lang="en-US" b="1" dirty="0">
                <a:solidFill>
                  <a:schemeClr val="accent1">
                    <a:lumMod val="75000"/>
                  </a:schemeClr>
                </a:solidFill>
              </a:rPr>
              <a:t>Welcome, incoming VC Research Corinne Peek-Asa!</a:t>
            </a:r>
          </a:p>
        </p:txBody>
      </p:sp>
      <p:pic>
        <p:nvPicPr>
          <p:cNvPr id="6" name="Content Placeholder 5" descr="A person standing in front of a window&#10;&#10;Description automatically generated with medium confidence">
            <a:extLst>
              <a:ext uri="{FF2B5EF4-FFF2-40B4-BE49-F238E27FC236}">
                <a16:creationId xmlns:a16="http://schemas.microsoft.com/office/drawing/2014/main" id="{C4366A6A-7E66-184B-8696-75C20759C2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5550" y="1377943"/>
            <a:ext cx="6962140" cy="4351338"/>
          </a:xfrm>
        </p:spPr>
      </p:pic>
      <p:sp>
        <p:nvSpPr>
          <p:cNvPr id="4" name="Slide Number Placeholder 3">
            <a:extLst>
              <a:ext uri="{FF2B5EF4-FFF2-40B4-BE49-F238E27FC236}">
                <a16:creationId xmlns:a16="http://schemas.microsoft.com/office/drawing/2014/main" id="{216D6091-58FA-DA45-A9F8-5C13A36C4BD0}"/>
              </a:ext>
            </a:extLst>
          </p:cNvPr>
          <p:cNvSpPr>
            <a:spLocks noGrp="1"/>
          </p:cNvSpPr>
          <p:nvPr>
            <p:ph type="sldNum" sz="quarter" idx="12"/>
          </p:nvPr>
        </p:nvSpPr>
        <p:spPr/>
        <p:txBody>
          <a:bodyPr/>
          <a:lstStyle/>
          <a:p>
            <a:fld id="{755FA8DC-57E3-564F-8FFD-00365F44D0AA}" type="slidenum">
              <a:rPr lang="en-US" smtClean="0"/>
              <a:t>31</a:t>
            </a:fld>
            <a:endParaRPr lang="en-US"/>
          </a:p>
        </p:txBody>
      </p:sp>
      <p:sp>
        <p:nvSpPr>
          <p:cNvPr id="7" name="TextBox 6">
            <a:extLst>
              <a:ext uri="{FF2B5EF4-FFF2-40B4-BE49-F238E27FC236}">
                <a16:creationId xmlns:a16="http://schemas.microsoft.com/office/drawing/2014/main" id="{5BCE41AE-2697-7547-BB55-7A3FC7653EB5}"/>
              </a:ext>
            </a:extLst>
          </p:cNvPr>
          <p:cNvSpPr txBox="1"/>
          <p:nvPr/>
        </p:nvSpPr>
        <p:spPr>
          <a:xfrm>
            <a:off x="275054" y="1273927"/>
            <a:ext cx="3283689" cy="4401205"/>
          </a:xfrm>
          <a:prstGeom prst="rect">
            <a:avLst/>
          </a:prstGeom>
          <a:noFill/>
        </p:spPr>
        <p:txBody>
          <a:bodyPr wrap="square" rtlCol="0">
            <a:spAutoFit/>
          </a:bodyPr>
          <a:lstStyle/>
          <a:p>
            <a:r>
              <a:rPr lang="en-US" sz="2800" dirty="0"/>
              <a:t>University of Iowa </a:t>
            </a:r>
          </a:p>
          <a:p>
            <a:endParaRPr lang="en-US" sz="2800" dirty="0"/>
          </a:p>
          <a:p>
            <a:r>
              <a:rPr lang="en-US" sz="2800" dirty="0"/>
              <a:t>Lowell G. </a:t>
            </a:r>
            <a:r>
              <a:rPr lang="en-US" sz="2800" dirty="0" err="1"/>
              <a:t>Battershell</a:t>
            </a:r>
            <a:r>
              <a:rPr lang="en-US" sz="2800" dirty="0"/>
              <a:t> Distinguished Professor</a:t>
            </a:r>
          </a:p>
          <a:p>
            <a:endParaRPr lang="en-US" sz="2800" dirty="0"/>
          </a:p>
          <a:p>
            <a:r>
              <a:rPr lang="en-US" sz="2800" dirty="0"/>
              <a:t>Associate Dean for Research, College of Public Health</a:t>
            </a:r>
          </a:p>
          <a:p>
            <a:endParaRPr lang="en-US" sz="2800" dirty="0"/>
          </a:p>
        </p:txBody>
      </p:sp>
    </p:spTree>
    <p:extLst>
      <p:ext uri="{BB962C8B-B14F-4D97-AF65-F5344CB8AC3E}">
        <p14:creationId xmlns:p14="http://schemas.microsoft.com/office/powerpoint/2010/main" val="310596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EF40F-E766-48C7-B5EF-6C3A6A5193D8}"/>
              </a:ext>
            </a:extLst>
          </p:cNvPr>
          <p:cNvSpPr>
            <a:spLocks noGrp="1"/>
          </p:cNvSpPr>
          <p:nvPr>
            <p:ph type="title"/>
          </p:nvPr>
        </p:nvSpPr>
        <p:spPr>
          <a:xfrm>
            <a:off x="490329" y="135518"/>
            <a:ext cx="3392557" cy="916120"/>
          </a:xfrm>
        </p:spPr>
        <p:txBody>
          <a:bodyPr/>
          <a:lstStyle/>
          <a:p>
            <a:r>
              <a:rPr lang="en-US" dirty="0">
                <a:solidFill>
                  <a:srgbClr val="004375"/>
                </a:solidFill>
              </a:rPr>
              <a:t>Q&amp;A</a:t>
            </a:r>
          </a:p>
        </p:txBody>
      </p:sp>
      <p:sp>
        <p:nvSpPr>
          <p:cNvPr id="7" name="TextBox 6">
            <a:extLst>
              <a:ext uri="{FF2B5EF4-FFF2-40B4-BE49-F238E27FC236}">
                <a16:creationId xmlns:a16="http://schemas.microsoft.com/office/drawing/2014/main" id="{9261B2C6-F96D-BB44-9DFA-8C6A5B8A6084}"/>
              </a:ext>
            </a:extLst>
          </p:cNvPr>
          <p:cNvSpPr txBox="1"/>
          <p:nvPr/>
        </p:nvSpPr>
        <p:spPr>
          <a:xfrm>
            <a:off x="490330" y="974836"/>
            <a:ext cx="10675346" cy="523220"/>
          </a:xfrm>
          <a:prstGeom prst="rect">
            <a:avLst/>
          </a:prstGeom>
          <a:noFill/>
        </p:spPr>
        <p:txBody>
          <a:bodyPr wrap="square" rtlCol="0">
            <a:spAutoFit/>
          </a:bodyPr>
          <a:lstStyle/>
          <a:p>
            <a:r>
              <a:rPr lang="en-US" sz="2800" b="1" u="sng" dirty="0">
                <a:solidFill>
                  <a:srgbClr val="336699"/>
                </a:solidFill>
              </a:rPr>
              <a:t>On the call to answer questions today</a:t>
            </a:r>
            <a:r>
              <a:rPr lang="en-US" sz="2800" u="sng" dirty="0">
                <a:solidFill>
                  <a:srgbClr val="336699"/>
                </a:solidFill>
              </a:rPr>
              <a:t>:</a:t>
            </a:r>
          </a:p>
        </p:txBody>
      </p:sp>
      <p:sp>
        <p:nvSpPr>
          <p:cNvPr id="9" name="TextBox 8">
            <a:extLst>
              <a:ext uri="{FF2B5EF4-FFF2-40B4-BE49-F238E27FC236}">
                <a16:creationId xmlns:a16="http://schemas.microsoft.com/office/drawing/2014/main" id="{7BB5896B-B3C0-1745-9FF8-C14EB9455FD7}"/>
              </a:ext>
            </a:extLst>
          </p:cNvPr>
          <p:cNvSpPr txBox="1"/>
          <p:nvPr/>
        </p:nvSpPr>
        <p:spPr>
          <a:xfrm>
            <a:off x="7759537" y="220641"/>
            <a:ext cx="4096987" cy="830997"/>
          </a:xfrm>
          <a:prstGeom prst="rect">
            <a:avLst/>
          </a:prstGeom>
          <a:solidFill>
            <a:schemeClr val="accent1">
              <a:lumMod val="20000"/>
              <a:lumOff val="80000"/>
            </a:schemeClr>
          </a:solidFill>
          <a:ln>
            <a:solidFill>
              <a:srgbClr val="C28220"/>
            </a:solidFill>
          </a:ln>
        </p:spPr>
        <p:txBody>
          <a:bodyPr wrap="square" rtlCol="0">
            <a:spAutoFit/>
          </a:bodyPr>
          <a:lstStyle/>
          <a:p>
            <a:r>
              <a:rPr lang="en-US" sz="2400" dirty="0"/>
              <a:t>Please use Q&amp;A button on the bottom of your webinar screen</a:t>
            </a:r>
          </a:p>
        </p:txBody>
      </p:sp>
      <p:sp>
        <p:nvSpPr>
          <p:cNvPr id="2" name="TextBox 1">
            <a:extLst>
              <a:ext uri="{FF2B5EF4-FFF2-40B4-BE49-F238E27FC236}">
                <a16:creationId xmlns:a16="http://schemas.microsoft.com/office/drawing/2014/main" id="{B64CF379-004D-9C4B-81BF-730994B71967}"/>
              </a:ext>
            </a:extLst>
          </p:cNvPr>
          <p:cNvSpPr txBox="1"/>
          <p:nvPr/>
        </p:nvSpPr>
        <p:spPr>
          <a:xfrm>
            <a:off x="705801" y="4478168"/>
            <a:ext cx="5122202" cy="1631216"/>
          </a:xfrm>
          <a:prstGeom prst="rect">
            <a:avLst/>
          </a:prstGeom>
          <a:noFill/>
        </p:spPr>
        <p:txBody>
          <a:bodyPr wrap="square" rtlCol="0">
            <a:spAutoFit/>
          </a:bodyPr>
          <a:lstStyle/>
          <a:p>
            <a:r>
              <a:rPr lang="en-US" sz="2000" b="1" dirty="0">
                <a:solidFill>
                  <a:srgbClr val="2D637F"/>
                </a:solidFill>
              </a:rPr>
              <a:t>EH&amp;S:</a:t>
            </a:r>
            <a:r>
              <a:rPr lang="en-US" sz="2000" b="1" dirty="0"/>
              <a:t> Lance Scott</a:t>
            </a:r>
          </a:p>
          <a:p>
            <a:r>
              <a:rPr lang="en-US" sz="2000" b="1" dirty="0">
                <a:solidFill>
                  <a:srgbClr val="336699"/>
                </a:solidFill>
              </a:rPr>
              <a:t>Human Resources: </a:t>
            </a:r>
            <a:r>
              <a:rPr lang="en-US" sz="2000" b="1" dirty="0"/>
              <a:t>Terri </a:t>
            </a:r>
            <a:r>
              <a:rPr lang="en-US" sz="2000" b="1" dirty="0" err="1"/>
              <a:t>Winbush</a:t>
            </a:r>
            <a:endParaRPr lang="en-US" sz="2000" b="1" dirty="0"/>
          </a:p>
          <a:p>
            <a:r>
              <a:rPr lang="en-US" sz="2000" b="1" dirty="0">
                <a:solidFill>
                  <a:srgbClr val="336699"/>
                </a:solidFill>
              </a:rPr>
              <a:t>International Students and Scholars</a:t>
            </a:r>
            <a:r>
              <a:rPr lang="en-US" sz="2000" b="1" dirty="0"/>
              <a:t>: Roark Miller</a:t>
            </a:r>
          </a:p>
          <a:p>
            <a:endParaRPr lang="en-US" sz="2000" b="1" dirty="0"/>
          </a:p>
        </p:txBody>
      </p:sp>
      <p:sp>
        <p:nvSpPr>
          <p:cNvPr id="4" name="TextBox 3">
            <a:extLst>
              <a:ext uri="{FF2B5EF4-FFF2-40B4-BE49-F238E27FC236}">
                <a16:creationId xmlns:a16="http://schemas.microsoft.com/office/drawing/2014/main" id="{848F79C9-93CF-914F-92D6-B54C4883F900}"/>
              </a:ext>
            </a:extLst>
          </p:cNvPr>
          <p:cNvSpPr txBox="1"/>
          <p:nvPr/>
        </p:nvSpPr>
        <p:spPr>
          <a:xfrm>
            <a:off x="705801" y="1498056"/>
            <a:ext cx="11255141" cy="2814617"/>
          </a:xfrm>
          <a:prstGeom prst="rect">
            <a:avLst/>
          </a:prstGeom>
          <a:noFill/>
        </p:spPr>
        <p:txBody>
          <a:bodyPr wrap="square" rtlCol="0">
            <a:spAutoFit/>
          </a:bodyPr>
          <a:lstStyle/>
          <a:p>
            <a:pPr>
              <a:lnSpc>
                <a:spcPct val="150000"/>
              </a:lnSpc>
            </a:pPr>
            <a:r>
              <a:rPr lang="en-US" sz="2000" b="1" dirty="0">
                <a:solidFill>
                  <a:srgbClr val="336699"/>
                </a:solidFill>
              </a:rPr>
              <a:t>VC Research: </a:t>
            </a:r>
            <a:r>
              <a:rPr lang="en-US" sz="2000" b="1" dirty="0"/>
              <a:t>Sandra A. Brown</a:t>
            </a:r>
          </a:p>
          <a:p>
            <a:pPr>
              <a:lnSpc>
                <a:spcPct val="150000"/>
              </a:lnSpc>
            </a:pPr>
            <a:r>
              <a:rPr lang="en-US" sz="2000" b="1" dirty="0">
                <a:solidFill>
                  <a:srgbClr val="336699"/>
                </a:solidFill>
              </a:rPr>
              <a:t>Continuity of Research Task Force Chairs: </a:t>
            </a:r>
            <a:r>
              <a:rPr lang="en-US" sz="2000" b="1" dirty="0"/>
              <a:t>SAVC</a:t>
            </a:r>
            <a:r>
              <a:rPr lang="en-US" sz="2000" b="1" dirty="0">
                <a:solidFill>
                  <a:srgbClr val="336699"/>
                </a:solidFill>
              </a:rPr>
              <a:t> </a:t>
            </a:r>
            <a:r>
              <a:rPr lang="en-US" sz="2000" b="1" dirty="0"/>
              <a:t>Miroslav Krstic and Dean Jim </a:t>
            </a:r>
            <a:r>
              <a:rPr lang="en-US" sz="2000" b="1" dirty="0" err="1"/>
              <a:t>McKerrow</a:t>
            </a:r>
            <a:endParaRPr lang="en-US" sz="2000" b="1" dirty="0"/>
          </a:p>
          <a:p>
            <a:pPr>
              <a:lnSpc>
                <a:spcPct val="150000"/>
              </a:lnSpc>
            </a:pPr>
            <a:r>
              <a:rPr lang="en-US" sz="2000" b="1" dirty="0">
                <a:solidFill>
                  <a:srgbClr val="336699"/>
                </a:solidFill>
              </a:rPr>
              <a:t>Pandemic Trends: </a:t>
            </a:r>
            <a:r>
              <a:rPr lang="en-US" sz="2000" b="1" dirty="0"/>
              <a:t>Dr. Natasha Martin, Dr. Angela Scioscia</a:t>
            </a:r>
          </a:p>
          <a:p>
            <a:pPr>
              <a:lnSpc>
                <a:spcPct val="150000"/>
              </a:lnSpc>
            </a:pPr>
            <a:r>
              <a:rPr lang="en-US" sz="2000" b="1" dirty="0">
                <a:solidFill>
                  <a:srgbClr val="336699"/>
                </a:solidFill>
              </a:rPr>
              <a:t>ESR: </a:t>
            </a:r>
            <a:r>
              <a:rPr lang="en-US" sz="2000" b="1" dirty="0"/>
              <a:t>VCFO Pierre </a:t>
            </a:r>
            <a:r>
              <a:rPr lang="en-US" sz="2000" b="1" dirty="0" err="1"/>
              <a:t>Ouillet</a:t>
            </a:r>
            <a:r>
              <a:rPr lang="en-US" sz="2000" b="1" dirty="0"/>
              <a:t>, Kevin Chou, Cheryl Ross</a:t>
            </a:r>
          </a:p>
          <a:p>
            <a:pPr>
              <a:lnSpc>
                <a:spcPct val="150000"/>
              </a:lnSpc>
            </a:pPr>
            <a:r>
              <a:rPr lang="en-US" sz="2000" b="1" dirty="0">
                <a:solidFill>
                  <a:srgbClr val="336699"/>
                </a:solidFill>
              </a:rPr>
              <a:t>Contracts and Grants</a:t>
            </a:r>
            <a:r>
              <a:rPr lang="en-US" sz="2000" b="1" dirty="0"/>
              <a:t>: Ross </a:t>
            </a:r>
            <a:r>
              <a:rPr lang="en-US" sz="2000" b="1" dirty="0" err="1"/>
              <a:t>Dammann</a:t>
            </a:r>
            <a:endParaRPr lang="en-US" sz="2000" b="1" dirty="0"/>
          </a:p>
          <a:p>
            <a:pPr>
              <a:lnSpc>
                <a:spcPct val="150000"/>
              </a:lnSpc>
            </a:pPr>
            <a:r>
              <a:rPr lang="en-US" sz="2000" b="1" dirty="0">
                <a:solidFill>
                  <a:srgbClr val="336699"/>
                </a:solidFill>
              </a:rPr>
              <a:t>Incoming VC Research: </a:t>
            </a:r>
            <a:r>
              <a:rPr lang="en-US" sz="2000" b="1" dirty="0"/>
              <a:t>Corinne Peek-Asa</a:t>
            </a:r>
          </a:p>
        </p:txBody>
      </p:sp>
      <p:sp>
        <p:nvSpPr>
          <p:cNvPr id="5" name="TextBox 4">
            <a:extLst>
              <a:ext uri="{FF2B5EF4-FFF2-40B4-BE49-F238E27FC236}">
                <a16:creationId xmlns:a16="http://schemas.microsoft.com/office/drawing/2014/main" id="{EC43A040-1B28-BB45-B6CB-0ECD8DEE9A02}"/>
              </a:ext>
            </a:extLst>
          </p:cNvPr>
          <p:cNvSpPr txBox="1"/>
          <p:nvPr/>
        </p:nvSpPr>
        <p:spPr>
          <a:xfrm>
            <a:off x="5574487" y="4478168"/>
            <a:ext cx="6282037" cy="1015663"/>
          </a:xfrm>
          <a:prstGeom prst="rect">
            <a:avLst/>
          </a:prstGeom>
          <a:noFill/>
        </p:spPr>
        <p:txBody>
          <a:bodyPr wrap="square" rtlCol="0">
            <a:spAutoFit/>
          </a:bodyPr>
          <a:lstStyle/>
          <a:p>
            <a:r>
              <a:rPr lang="en-US" sz="2000" b="1" dirty="0">
                <a:solidFill>
                  <a:srgbClr val="336699"/>
                </a:solidFill>
              </a:rPr>
              <a:t>IRB/Human Subjects Research</a:t>
            </a:r>
            <a:r>
              <a:rPr lang="en-US" sz="2000" b="1" dirty="0"/>
              <a:t>: Benjamin </a:t>
            </a:r>
            <a:r>
              <a:rPr lang="en-US" sz="2000" b="1" dirty="0" err="1"/>
              <a:t>Mooso</a:t>
            </a:r>
            <a:endParaRPr lang="en-US" sz="2000" b="1" dirty="0"/>
          </a:p>
          <a:p>
            <a:r>
              <a:rPr lang="en-US" sz="2000" b="1" dirty="0">
                <a:solidFill>
                  <a:srgbClr val="336699"/>
                </a:solidFill>
              </a:rPr>
              <a:t>Postdoctoral &amp; Research Scholar Affairs: </a:t>
            </a:r>
            <a:r>
              <a:rPr lang="en-US" sz="2000" b="1" dirty="0"/>
              <a:t>Jennifer Bourque</a:t>
            </a:r>
          </a:p>
          <a:p>
            <a:r>
              <a:rPr lang="en-US" sz="2000" b="1" dirty="0">
                <a:solidFill>
                  <a:srgbClr val="336699"/>
                </a:solidFill>
              </a:rPr>
              <a:t>Research Development: </a:t>
            </a:r>
            <a:r>
              <a:rPr lang="en-US" sz="2000" b="1" dirty="0"/>
              <a:t>Wendy Groves, Lynsey Fitzpatrick </a:t>
            </a:r>
          </a:p>
        </p:txBody>
      </p:sp>
    </p:spTree>
    <p:extLst>
      <p:ext uri="{BB962C8B-B14F-4D97-AF65-F5344CB8AC3E}">
        <p14:creationId xmlns:p14="http://schemas.microsoft.com/office/powerpoint/2010/main" val="349876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979E-C56C-5844-AF3B-500BE6396610}"/>
              </a:ext>
            </a:extLst>
          </p:cNvPr>
          <p:cNvSpPr>
            <a:spLocks noGrp="1"/>
          </p:cNvSpPr>
          <p:nvPr>
            <p:ph type="title"/>
          </p:nvPr>
        </p:nvSpPr>
        <p:spPr>
          <a:xfrm>
            <a:off x="259977" y="0"/>
            <a:ext cx="10515600" cy="1325563"/>
          </a:xfrm>
        </p:spPr>
        <p:txBody>
          <a:bodyPr/>
          <a:lstStyle/>
          <a:p>
            <a:r>
              <a:rPr lang="en-US" b="1" dirty="0">
                <a:solidFill>
                  <a:srgbClr val="005493"/>
                </a:solidFill>
              </a:rPr>
              <a:t>Strong Research Year for UC San Diego</a:t>
            </a:r>
            <a:endParaRPr lang="en-US" dirty="0">
              <a:solidFill>
                <a:srgbClr val="005493"/>
              </a:solidFill>
            </a:endParaRPr>
          </a:p>
        </p:txBody>
      </p:sp>
      <p:sp>
        <p:nvSpPr>
          <p:cNvPr id="3" name="Content Placeholder 2">
            <a:extLst>
              <a:ext uri="{FF2B5EF4-FFF2-40B4-BE49-F238E27FC236}">
                <a16:creationId xmlns:a16="http://schemas.microsoft.com/office/drawing/2014/main" id="{16E4B2C2-2ADB-384A-81A5-88F6C7F19855}"/>
              </a:ext>
            </a:extLst>
          </p:cNvPr>
          <p:cNvSpPr>
            <a:spLocks noGrp="1"/>
          </p:cNvSpPr>
          <p:nvPr>
            <p:ph idx="1"/>
          </p:nvPr>
        </p:nvSpPr>
        <p:spPr>
          <a:xfrm>
            <a:off x="838200" y="1449107"/>
            <a:ext cx="10515600" cy="4351338"/>
          </a:xfrm>
        </p:spPr>
        <p:txBody>
          <a:bodyPr>
            <a:normAutofit fontScale="92500" lnSpcReduction="20000"/>
          </a:bodyPr>
          <a:lstStyle/>
          <a:p>
            <a:pPr marL="0" indent="0">
              <a:buNone/>
            </a:pPr>
            <a:endParaRPr lang="en-US" dirty="0"/>
          </a:p>
          <a:p>
            <a:pPr marL="0" indent="0">
              <a:buNone/>
            </a:pPr>
            <a:r>
              <a:rPr lang="en-US" b="1" dirty="0"/>
              <a:t>Challenges for UCSD/VA joint appointments is resolved for JPAs </a:t>
            </a:r>
            <a:endParaRPr lang="en-US" dirty="0"/>
          </a:p>
          <a:p>
            <a:pPr marL="922338" indent="-922338">
              <a:buNone/>
            </a:pPr>
            <a:r>
              <a:rPr lang="en-US" dirty="0"/>
              <a:t> 	(Federally-funded research activity using VA facilities, personnel, patients, etc.)</a:t>
            </a:r>
          </a:p>
          <a:p>
            <a:pPr marL="0" indent="0">
              <a:buNone/>
            </a:pPr>
            <a:endParaRPr lang="en-US" b="1" dirty="0"/>
          </a:p>
          <a:p>
            <a:pPr marL="0" indent="0">
              <a:buNone/>
            </a:pPr>
            <a:r>
              <a:rPr lang="en-US" b="1" dirty="0"/>
              <a:t>Design and Innovation Building grand </a:t>
            </a:r>
            <a:r>
              <a:rPr lang="en-US" dirty="0"/>
              <a:t>opening in November</a:t>
            </a:r>
          </a:p>
          <a:p>
            <a:pPr marL="0" indent="0">
              <a:buNone/>
            </a:pPr>
            <a:r>
              <a:rPr lang="en-US" dirty="0"/>
              <a:t>	Ready for your students </a:t>
            </a:r>
          </a:p>
          <a:p>
            <a:pPr marL="0" indent="0">
              <a:buNone/>
            </a:pPr>
            <a:endParaRPr lang="en-US" dirty="0"/>
          </a:p>
          <a:p>
            <a:pPr marL="0" indent="0">
              <a:buNone/>
            </a:pPr>
            <a:r>
              <a:rPr lang="en-US" b="1" dirty="0"/>
              <a:t>10,000 Tritons Boosted Challenge</a:t>
            </a:r>
            <a:r>
              <a:rPr lang="en-US" dirty="0"/>
              <a:t>: </a:t>
            </a:r>
          </a:p>
          <a:p>
            <a:pPr marL="0" indent="0">
              <a:buNone/>
            </a:pPr>
            <a:r>
              <a:rPr lang="en-US" dirty="0"/>
              <a:t>	Goal of 10,000 students to receive boosters by 12/31/21; 	</a:t>
            </a:r>
          </a:p>
          <a:p>
            <a:pPr marL="0" indent="0">
              <a:buNone/>
            </a:pPr>
            <a:r>
              <a:rPr lang="en-US" dirty="0"/>
              <a:t>	Winner gets $50,000 donation to basic needs hub in their name</a:t>
            </a:r>
          </a:p>
          <a:p>
            <a:pPr marL="0" indent="0">
              <a:buNone/>
            </a:pPr>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151A647-CD25-8B44-9A15-B39AA935C00C}"/>
              </a:ext>
            </a:extLst>
          </p:cNvPr>
          <p:cNvSpPr>
            <a:spLocks noGrp="1"/>
          </p:cNvSpPr>
          <p:nvPr>
            <p:ph type="sldNum" sz="quarter" idx="12"/>
          </p:nvPr>
        </p:nvSpPr>
        <p:spPr/>
        <p:txBody>
          <a:bodyPr/>
          <a:lstStyle/>
          <a:p>
            <a:fld id="{755FA8DC-57E3-564F-8FFD-00365F44D0AA}" type="slidenum">
              <a:rPr lang="en-US" smtClean="0"/>
              <a:t>4</a:t>
            </a:fld>
            <a:endParaRPr lang="en-US"/>
          </a:p>
        </p:txBody>
      </p:sp>
    </p:spTree>
    <p:extLst>
      <p:ext uri="{BB962C8B-B14F-4D97-AF65-F5344CB8AC3E}">
        <p14:creationId xmlns:p14="http://schemas.microsoft.com/office/powerpoint/2010/main" val="29147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46D49-411D-744E-A3A5-CD25C3BBFB9E}"/>
              </a:ext>
            </a:extLst>
          </p:cNvPr>
          <p:cNvSpPr>
            <a:spLocks noGrp="1"/>
          </p:cNvSpPr>
          <p:nvPr>
            <p:ph type="title"/>
          </p:nvPr>
        </p:nvSpPr>
        <p:spPr>
          <a:xfrm>
            <a:off x="885825" y="15108"/>
            <a:ext cx="10515600" cy="1300163"/>
          </a:xfrm>
        </p:spPr>
        <p:txBody>
          <a:bodyPr>
            <a:normAutofit/>
          </a:bodyPr>
          <a:lstStyle/>
          <a:p>
            <a:r>
              <a:rPr lang="en-US" sz="4000" b="1" dirty="0">
                <a:solidFill>
                  <a:srgbClr val="005493"/>
                </a:solidFill>
              </a:rPr>
              <a:t>Looking Forward: Federal Funding Landscape 2022</a:t>
            </a:r>
          </a:p>
        </p:txBody>
      </p:sp>
      <p:sp>
        <p:nvSpPr>
          <p:cNvPr id="50" name="Content Placeholder 49">
            <a:extLst>
              <a:ext uri="{FF2B5EF4-FFF2-40B4-BE49-F238E27FC236}">
                <a16:creationId xmlns:a16="http://schemas.microsoft.com/office/drawing/2014/main" id="{2D864BA1-4087-3849-94DA-C0F2950650BF}"/>
              </a:ext>
            </a:extLst>
          </p:cNvPr>
          <p:cNvSpPr>
            <a:spLocks noGrp="1"/>
          </p:cNvSpPr>
          <p:nvPr>
            <p:ph idx="1"/>
          </p:nvPr>
        </p:nvSpPr>
        <p:spPr>
          <a:xfrm>
            <a:off x="501315" y="1323975"/>
            <a:ext cx="5489910" cy="4691813"/>
          </a:xfrm>
        </p:spPr>
        <p:txBody>
          <a:bodyPr>
            <a:noAutofit/>
          </a:bodyPr>
          <a:lstStyle/>
          <a:p>
            <a:pPr marL="0" indent="0">
              <a:buNone/>
            </a:pPr>
            <a:r>
              <a:rPr lang="en-US" sz="2400" b="1" dirty="0"/>
              <a:t>*Congress has not yet passed </a:t>
            </a:r>
            <a:r>
              <a:rPr lang="en-US" sz="2400" dirty="0"/>
              <a:t>appropriations bills to fully fund government for FY2022.</a:t>
            </a:r>
          </a:p>
          <a:p>
            <a:pPr marL="0" indent="0">
              <a:buNone/>
            </a:pPr>
            <a:r>
              <a:rPr lang="en-US" sz="2400" b="1" dirty="0"/>
              <a:t>Continue to operate under lower FY21 funding</a:t>
            </a:r>
            <a:r>
              <a:rPr lang="en-US" sz="2400" dirty="0"/>
              <a:t> levels until passed.</a:t>
            </a:r>
            <a:r>
              <a:rPr lang="en-US" sz="2400" b="1" dirty="0"/>
              <a:t> “Continuing Resolution”</a:t>
            </a:r>
            <a:r>
              <a:rPr lang="en-US" sz="2400" dirty="0"/>
              <a:t> to 2/18/2022.</a:t>
            </a:r>
          </a:p>
          <a:p>
            <a:pPr marL="0" indent="0">
              <a:buNone/>
            </a:pPr>
            <a:r>
              <a:rPr lang="en-US" sz="2400" b="1" dirty="0"/>
              <a:t>House &amp; Senate propose increases to most federal research agencies </a:t>
            </a:r>
          </a:p>
          <a:p>
            <a:pPr lvl="1"/>
            <a:r>
              <a:rPr lang="en-US" dirty="0"/>
              <a:t>Including $2.4B (Senate) - $3B (House) to establish </a:t>
            </a:r>
            <a:r>
              <a:rPr lang="en-US" b="1" dirty="0"/>
              <a:t>ARPA-H</a:t>
            </a:r>
          </a:p>
          <a:p>
            <a:pPr marL="457200" lvl="1" indent="0">
              <a:buNone/>
            </a:pPr>
            <a:endParaRPr lang="en-US" dirty="0"/>
          </a:p>
          <a:p>
            <a:pPr marL="457200" lvl="1" indent="0">
              <a:buNone/>
            </a:pPr>
            <a:r>
              <a:rPr lang="en-US" b="1" dirty="0">
                <a:solidFill>
                  <a:srgbClr val="FF0000"/>
                </a:solidFill>
              </a:rPr>
              <a:t>***CAMPUS WILL PREPARE</a:t>
            </a:r>
          </a:p>
        </p:txBody>
      </p:sp>
      <p:sp>
        <p:nvSpPr>
          <p:cNvPr id="4" name="Slide Number Placeholder 3">
            <a:extLst>
              <a:ext uri="{FF2B5EF4-FFF2-40B4-BE49-F238E27FC236}">
                <a16:creationId xmlns:a16="http://schemas.microsoft.com/office/drawing/2014/main" id="{5CA3017E-6FA2-9243-BB7E-A4B960D370C7}"/>
              </a:ext>
            </a:extLst>
          </p:cNvPr>
          <p:cNvSpPr>
            <a:spLocks noGrp="1"/>
          </p:cNvSpPr>
          <p:nvPr>
            <p:ph type="sldNum" sz="quarter" idx="12"/>
          </p:nvPr>
        </p:nvSpPr>
        <p:spPr/>
        <p:txBody>
          <a:bodyPr/>
          <a:lstStyle/>
          <a:p>
            <a:fld id="{755FA8DC-57E3-564F-8FFD-00365F44D0AA}" type="slidenum">
              <a:rPr lang="en-US" smtClean="0"/>
              <a:t>5</a:t>
            </a:fld>
            <a:endParaRPr lang="en-US"/>
          </a:p>
        </p:txBody>
      </p:sp>
      <p:grpSp>
        <p:nvGrpSpPr>
          <p:cNvPr id="49" name="Group 48">
            <a:extLst>
              <a:ext uri="{FF2B5EF4-FFF2-40B4-BE49-F238E27FC236}">
                <a16:creationId xmlns:a16="http://schemas.microsoft.com/office/drawing/2014/main" id="{B14DD9B4-F75F-7F45-9618-171775F4DBB7}"/>
              </a:ext>
            </a:extLst>
          </p:cNvPr>
          <p:cNvGrpSpPr/>
          <p:nvPr/>
        </p:nvGrpSpPr>
        <p:grpSpPr>
          <a:xfrm>
            <a:off x="6847597" y="1445273"/>
            <a:ext cx="4788043" cy="3838032"/>
            <a:chOff x="6056512" y="1592180"/>
            <a:chExt cx="5064369" cy="3557953"/>
          </a:xfrm>
        </p:grpSpPr>
        <p:sp>
          <p:nvSpPr>
            <p:cNvPr id="47" name="TextBox 46">
              <a:extLst>
                <a:ext uri="{FF2B5EF4-FFF2-40B4-BE49-F238E27FC236}">
                  <a16:creationId xmlns:a16="http://schemas.microsoft.com/office/drawing/2014/main" id="{5BE003A1-BF02-7A4F-86F6-E779C7F338AC}"/>
                </a:ext>
              </a:extLst>
            </p:cNvPr>
            <p:cNvSpPr txBox="1"/>
            <p:nvPr/>
          </p:nvSpPr>
          <p:spPr>
            <a:xfrm>
              <a:off x="7429335" y="4893348"/>
              <a:ext cx="195391" cy="256785"/>
            </a:xfrm>
            <a:prstGeom prst="rect">
              <a:avLst/>
            </a:prstGeom>
            <a:noFill/>
          </p:spPr>
          <p:txBody>
            <a:bodyPr wrap="none" rtlCol="0">
              <a:spAutoFit/>
            </a:bodyPr>
            <a:lstStyle/>
            <a:p>
              <a:pPr algn="ctr"/>
              <a:endParaRPr lang="en-US" sz="1200" dirty="0">
                <a:solidFill>
                  <a:schemeClr val="tx2"/>
                </a:solidFill>
              </a:endParaRPr>
            </a:p>
          </p:txBody>
        </p:sp>
        <p:sp>
          <p:nvSpPr>
            <p:cNvPr id="48" name="TextBox 47">
              <a:extLst>
                <a:ext uri="{FF2B5EF4-FFF2-40B4-BE49-F238E27FC236}">
                  <a16:creationId xmlns:a16="http://schemas.microsoft.com/office/drawing/2014/main" id="{895BDC55-AC8D-6E4B-8FBF-DE4580F13052}"/>
                </a:ext>
              </a:extLst>
            </p:cNvPr>
            <p:cNvSpPr txBox="1"/>
            <p:nvPr/>
          </p:nvSpPr>
          <p:spPr>
            <a:xfrm>
              <a:off x="6056512" y="1592180"/>
              <a:ext cx="5064369" cy="342380"/>
            </a:xfrm>
            <a:prstGeom prst="rect">
              <a:avLst/>
            </a:prstGeom>
            <a:noFill/>
          </p:spPr>
          <p:txBody>
            <a:bodyPr wrap="square" rtlCol="0">
              <a:spAutoFit/>
            </a:bodyPr>
            <a:lstStyle/>
            <a:p>
              <a:pPr algn="ctr"/>
              <a:endParaRPr lang="en-US" b="1" dirty="0">
                <a:solidFill>
                  <a:schemeClr val="tx2"/>
                </a:solidFill>
              </a:endParaRPr>
            </a:p>
          </p:txBody>
        </p:sp>
      </p:grpSp>
      <p:sp>
        <p:nvSpPr>
          <p:cNvPr id="2" name="Rectangle 1"/>
          <p:cNvSpPr/>
          <p:nvPr/>
        </p:nvSpPr>
        <p:spPr>
          <a:xfrm>
            <a:off x="5886450" y="1315271"/>
            <a:ext cx="6086475" cy="4801314"/>
          </a:xfrm>
          <a:prstGeom prst="rect">
            <a:avLst/>
          </a:prstGeom>
        </p:spPr>
        <p:txBody>
          <a:bodyPr wrap="square">
            <a:spAutoFit/>
          </a:bodyPr>
          <a:lstStyle/>
          <a:p>
            <a:r>
              <a:rPr lang="en-US" sz="2400" b="1" dirty="0"/>
              <a:t>House-Passed Build Back Better package </a:t>
            </a:r>
          </a:p>
          <a:p>
            <a:pPr marL="460375" indent="-222250"/>
            <a:r>
              <a:rPr lang="en-US" sz="2400" b="1" dirty="0"/>
              <a:t>Over $2B for NSF </a:t>
            </a:r>
            <a:r>
              <a:rPr lang="en-US" sz="2400" dirty="0"/>
              <a:t>($1.5 billion for new Technology, Innovation and Partnership (TIP) directorate).</a:t>
            </a:r>
          </a:p>
          <a:p>
            <a:pPr marL="460375" indent="-222250"/>
            <a:r>
              <a:rPr lang="en-US" sz="2400" b="1" dirty="0"/>
              <a:t>$2+B for climate research </a:t>
            </a:r>
            <a:r>
              <a:rPr lang="en-US" sz="2400" dirty="0"/>
              <a:t>multiple agencies</a:t>
            </a:r>
          </a:p>
          <a:p>
            <a:pPr marL="460375" indent="-222250"/>
            <a:r>
              <a:rPr lang="en-US" sz="2400" b="1" dirty="0"/>
              <a:t>$1.5+B for research infrastructure </a:t>
            </a:r>
            <a:r>
              <a:rPr lang="en-US" sz="2400" dirty="0"/>
              <a:t>across multiple agencies </a:t>
            </a:r>
          </a:p>
          <a:p>
            <a:r>
              <a:rPr lang="en-US" sz="2400" b="1" dirty="0"/>
              <a:t>FY2022 National Defense Authorization Act</a:t>
            </a:r>
          </a:p>
          <a:p>
            <a:pPr marL="460375" indent="-222250"/>
            <a:r>
              <a:rPr lang="en-US" sz="2400" dirty="0"/>
              <a:t>Authorizes DOD R&amp;D programs</a:t>
            </a:r>
            <a:endParaRPr lang="en-US" sz="2400" b="1" dirty="0"/>
          </a:p>
          <a:p>
            <a:r>
              <a:rPr lang="en-US" sz="2400" b="1" dirty="0"/>
              <a:t>U.S. Innovation and Competition Act </a:t>
            </a:r>
          </a:p>
          <a:p>
            <a:pPr marL="460375" indent="-222250"/>
            <a:r>
              <a:rPr lang="en-US" sz="2400" dirty="0"/>
              <a:t>Increases NSF funding through 2026 (up to $21.3B in Senate version) TIP included</a:t>
            </a:r>
          </a:p>
          <a:p>
            <a:pPr marL="460375" indent="-222250"/>
            <a:endParaRPr lang="en-US" dirty="0"/>
          </a:p>
        </p:txBody>
      </p:sp>
    </p:spTree>
    <p:extLst>
      <p:ext uri="{BB962C8B-B14F-4D97-AF65-F5344CB8AC3E}">
        <p14:creationId xmlns:p14="http://schemas.microsoft.com/office/powerpoint/2010/main" val="424355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AABF-E21C-FD4F-AE78-AAE1A83492CA}"/>
              </a:ext>
            </a:extLst>
          </p:cNvPr>
          <p:cNvSpPr>
            <a:spLocks noGrp="1"/>
          </p:cNvSpPr>
          <p:nvPr>
            <p:ph type="title"/>
          </p:nvPr>
        </p:nvSpPr>
        <p:spPr>
          <a:xfrm>
            <a:off x="838200" y="2404940"/>
            <a:ext cx="10515600" cy="1325563"/>
          </a:xfrm>
        </p:spPr>
        <p:txBody>
          <a:bodyPr/>
          <a:lstStyle/>
          <a:p>
            <a:r>
              <a:rPr lang="en-US" b="1" dirty="0">
                <a:solidFill>
                  <a:srgbClr val="005493"/>
                </a:solidFill>
              </a:rPr>
              <a:t>Pandemic Updates -  Dr. Natasha Martin, Dr. Angela Scioscia</a:t>
            </a:r>
          </a:p>
        </p:txBody>
      </p:sp>
      <p:sp>
        <p:nvSpPr>
          <p:cNvPr id="4" name="Slide Number Placeholder 3">
            <a:extLst>
              <a:ext uri="{FF2B5EF4-FFF2-40B4-BE49-F238E27FC236}">
                <a16:creationId xmlns:a16="http://schemas.microsoft.com/office/drawing/2014/main" id="{99B2A5D4-AE26-7347-8B75-2C257880176D}"/>
              </a:ext>
            </a:extLst>
          </p:cNvPr>
          <p:cNvSpPr>
            <a:spLocks noGrp="1"/>
          </p:cNvSpPr>
          <p:nvPr>
            <p:ph type="sldNum" sz="quarter" idx="12"/>
          </p:nvPr>
        </p:nvSpPr>
        <p:spPr/>
        <p:txBody>
          <a:bodyPr/>
          <a:lstStyle/>
          <a:p>
            <a:fld id="{755FA8DC-57E3-564F-8FFD-00365F44D0AA}" type="slidenum">
              <a:rPr lang="en-US" smtClean="0"/>
              <a:t>6</a:t>
            </a:fld>
            <a:endParaRPr lang="en-US"/>
          </a:p>
        </p:txBody>
      </p:sp>
    </p:spTree>
    <p:extLst>
      <p:ext uri="{BB962C8B-B14F-4D97-AF65-F5344CB8AC3E}">
        <p14:creationId xmlns:p14="http://schemas.microsoft.com/office/powerpoint/2010/main" val="3944227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A014CCC9-25BD-F441-AC2E-55B64F11ECF5}"/>
              </a:ext>
            </a:extLst>
          </p:cNvPr>
          <p:cNvPicPr>
            <a:picLocks noChangeAspect="1"/>
          </p:cNvPicPr>
          <p:nvPr/>
        </p:nvPicPr>
        <p:blipFill>
          <a:blip r:embed="rId3"/>
          <a:stretch>
            <a:fillRect/>
          </a:stretch>
        </p:blipFill>
        <p:spPr>
          <a:xfrm>
            <a:off x="714059" y="0"/>
            <a:ext cx="10763881" cy="5919537"/>
          </a:xfrm>
          <a:prstGeom prst="rect">
            <a:avLst/>
          </a:prstGeom>
        </p:spPr>
      </p:pic>
      <p:sp>
        <p:nvSpPr>
          <p:cNvPr id="9" name="TextBox 8">
            <a:extLst>
              <a:ext uri="{FF2B5EF4-FFF2-40B4-BE49-F238E27FC236}">
                <a16:creationId xmlns:a16="http://schemas.microsoft.com/office/drawing/2014/main" id="{DAE73873-A0AE-EA45-B066-613D6F906B4C}"/>
              </a:ext>
            </a:extLst>
          </p:cNvPr>
          <p:cNvSpPr txBox="1"/>
          <p:nvPr/>
        </p:nvSpPr>
        <p:spPr>
          <a:xfrm>
            <a:off x="9084099" y="6547671"/>
            <a:ext cx="3127779" cy="369332"/>
          </a:xfrm>
          <a:prstGeom prst="rect">
            <a:avLst/>
          </a:prstGeom>
          <a:noFill/>
        </p:spPr>
        <p:txBody>
          <a:bodyPr wrap="none" rtlCol="0">
            <a:spAutoFit/>
          </a:bodyPr>
          <a:lstStyle/>
          <a:p>
            <a:r>
              <a:rPr lang="en-US" dirty="0"/>
              <a:t>Johns Hopkins CSSE 11.30.2021</a:t>
            </a:r>
            <a:endParaRPr lang="en-US" i="1" dirty="0"/>
          </a:p>
        </p:txBody>
      </p:sp>
      <p:sp>
        <p:nvSpPr>
          <p:cNvPr id="7" name="TextBox 6">
            <a:extLst>
              <a:ext uri="{FF2B5EF4-FFF2-40B4-BE49-F238E27FC236}">
                <a16:creationId xmlns:a16="http://schemas.microsoft.com/office/drawing/2014/main" id="{F8C84FD1-1C75-5646-8E05-3D158708B69A}"/>
              </a:ext>
            </a:extLst>
          </p:cNvPr>
          <p:cNvSpPr txBox="1"/>
          <p:nvPr/>
        </p:nvSpPr>
        <p:spPr>
          <a:xfrm>
            <a:off x="1838502" y="755593"/>
            <a:ext cx="2567244" cy="1477328"/>
          </a:xfrm>
          <a:prstGeom prst="rect">
            <a:avLst/>
          </a:prstGeom>
          <a:noFill/>
          <a:ln w="38100">
            <a:solidFill>
              <a:schemeClr val="tx1"/>
            </a:solidFill>
          </a:ln>
        </p:spPr>
        <p:txBody>
          <a:bodyPr wrap="square" rtlCol="0">
            <a:spAutoFit/>
          </a:bodyPr>
          <a:lstStyle/>
          <a:p>
            <a:pPr algn="ctr"/>
            <a:r>
              <a:rPr lang="en-US" b="1" dirty="0"/>
              <a:t>Cumulative Cases</a:t>
            </a:r>
          </a:p>
          <a:p>
            <a:r>
              <a:rPr lang="en-US" b="1" dirty="0"/>
              <a:t>Global:  	   265,847,554</a:t>
            </a:r>
          </a:p>
          <a:p>
            <a:r>
              <a:rPr lang="en-US" b="1" dirty="0"/>
              <a:t>US:                49,085,361</a:t>
            </a:r>
          </a:p>
          <a:p>
            <a:r>
              <a:rPr lang="en-US" b="1" dirty="0"/>
              <a:t>California:      5,109,348</a:t>
            </a:r>
          </a:p>
          <a:p>
            <a:r>
              <a:rPr lang="en-US" b="1" dirty="0"/>
              <a:t>San Diego </a:t>
            </a:r>
            <a:r>
              <a:rPr lang="en-US" b="1" dirty="0" err="1"/>
              <a:t>Cty</a:t>
            </a:r>
            <a:r>
              <a:rPr lang="en-US" b="1" dirty="0"/>
              <a:t>:  385,396</a:t>
            </a:r>
          </a:p>
        </p:txBody>
      </p:sp>
      <p:sp>
        <p:nvSpPr>
          <p:cNvPr id="8" name="TextBox 7">
            <a:extLst>
              <a:ext uri="{FF2B5EF4-FFF2-40B4-BE49-F238E27FC236}">
                <a16:creationId xmlns:a16="http://schemas.microsoft.com/office/drawing/2014/main" id="{8B61EAF4-E962-074D-BEF6-DD6626DFCF49}"/>
              </a:ext>
            </a:extLst>
          </p:cNvPr>
          <p:cNvSpPr txBox="1"/>
          <p:nvPr/>
        </p:nvSpPr>
        <p:spPr>
          <a:xfrm>
            <a:off x="1838502" y="2482518"/>
            <a:ext cx="2567244" cy="1477328"/>
          </a:xfrm>
          <a:prstGeom prst="rect">
            <a:avLst/>
          </a:prstGeom>
          <a:noFill/>
          <a:ln w="38100">
            <a:solidFill>
              <a:schemeClr val="tx1"/>
            </a:solidFill>
          </a:ln>
        </p:spPr>
        <p:txBody>
          <a:bodyPr wrap="square" rtlCol="0">
            <a:spAutoFit/>
          </a:bodyPr>
          <a:lstStyle/>
          <a:p>
            <a:pPr algn="ctr"/>
            <a:r>
              <a:rPr lang="en-US" b="1" dirty="0">
                <a:solidFill>
                  <a:srgbClr val="FF0000"/>
                </a:solidFill>
              </a:rPr>
              <a:t>Cumulative Deaths</a:t>
            </a:r>
          </a:p>
          <a:p>
            <a:r>
              <a:rPr lang="en-US" b="1" dirty="0">
                <a:solidFill>
                  <a:srgbClr val="FF0000"/>
                </a:solidFill>
              </a:rPr>
              <a:t>Global: 	       5,255,544</a:t>
            </a:r>
          </a:p>
          <a:p>
            <a:r>
              <a:rPr lang="en-US" b="1" dirty="0">
                <a:solidFill>
                  <a:srgbClr val="FF0000"/>
                </a:solidFill>
              </a:rPr>
              <a:t>US: 	          788,363</a:t>
            </a:r>
          </a:p>
          <a:p>
            <a:r>
              <a:rPr lang="en-US" b="1" dirty="0">
                <a:solidFill>
                  <a:srgbClr val="FF0000"/>
                </a:solidFill>
              </a:rPr>
              <a:t>California:           74,802</a:t>
            </a:r>
          </a:p>
          <a:p>
            <a:r>
              <a:rPr lang="en-US" b="1" dirty="0">
                <a:solidFill>
                  <a:srgbClr val="FF0000"/>
                </a:solidFill>
              </a:rPr>
              <a:t>San Diego:             4,346</a:t>
            </a:r>
          </a:p>
        </p:txBody>
      </p:sp>
    </p:spTree>
    <p:extLst>
      <p:ext uri="{BB962C8B-B14F-4D97-AF65-F5344CB8AC3E}">
        <p14:creationId xmlns:p14="http://schemas.microsoft.com/office/powerpoint/2010/main" val="1138061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895AF5DE-37DE-0745-84D1-29869B0B4219}"/>
              </a:ext>
            </a:extLst>
          </p:cNvPr>
          <p:cNvPicPr>
            <a:picLocks noChangeAspect="1"/>
          </p:cNvPicPr>
          <p:nvPr/>
        </p:nvPicPr>
        <p:blipFill>
          <a:blip r:embed="rId3"/>
          <a:stretch>
            <a:fillRect/>
          </a:stretch>
        </p:blipFill>
        <p:spPr>
          <a:xfrm>
            <a:off x="761366" y="0"/>
            <a:ext cx="10669268" cy="5951621"/>
          </a:xfrm>
          <a:prstGeom prst="rect">
            <a:avLst/>
          </a:prstGeom>
        </p:spPr>
      </p:pic>
      <p:sp>
        <p:nvSpPr>
          <p:cNvPr id="9" name="TextBox 8">
            <a:extLst>
              <a:ext uri="{FF2B5EF4-FFF2-40B4-BE49-F238E27FC236}">
                <a16:creationId xmlns:a16="http://schemas.microsoft.com/office/drawing/2014/main" id="{DAE73873-A0AE-EA45-B066-613D6F906B4C}"/>
              </a:ext>
            </a:extLst>
          </p:cNvPr>
          <p:cNvSpPr txBox="1"/>
          <p:nvPr/>
        </p:nvSpPr>
        <p:spPr>
          <a:xfrm>
            <a:off x="9084099" y="6547671"/>
            <a:ext cx="3127779" cy="369332"/>
          </a:xfrm>
          <a:prstGeom prst="rect">
            <a:avLst/>
          </a:prstGeom>
          <a:noFill/>
        </p:spPr>
        <p:txBody>
          <a:bodyPr wrap="none" rtlCol="0">
            <a:spAutoFit/>
          </a:bodyPr>
          <a:lstStyle/>
          <a:p>
            <a:r>
              <a:rPr lang="en-US" dirty="0"/>
              <a:t>Johns Hopkins CSSE 11.30.2021</a:t>
            </a:r>
            <a:endParaRPr lang="en-US" i="1" dirty="0"/>
          </a:p>
        </p:txBody>
      </p:sp>
      <p:sp>
        <p:nvSpPr>
          <p:cNvPr id="7" name="TextBox 6">
            <a:extLst>
              <a:ext uri="{FF2B5EF4-FFF2-40B4-BE49-F238E27FC236}">
                <a16:creationId xmlns:a16="http://schemas.microsoft.com/office/drawing/2014/main" id="{F8C84FD1-1C75-5646-8E05-3D158708B69A}"/>
              </a:ext>
            </a:extLst>
          </p:cNvPr>
          <p:cNvSpPr txBox="1"/>
          <p:nvPr/>
        </p:nvSpPr>
        <p:spPr>
          <a:xfrm>
            <a:off x="1838502" y="755593"/>
            <a:ext cx="2567244" cy="1477328"/>
          </a:xfrm>
          <a:prstGeom prst="rect">
            <a:avLst/>
          </a:prstGeom>
          <a:noFill/>
          <a:ln w="38100">
            <a:solidFill>
              <a:schemeClr val="tx1"/>
            </a:solidFill>
          </a:ln>
        </p:spPr>
        <p:txBody>
          <a:bodyPr wrap="square" rtlCol="0">
            <a:spAutoFit/>
          </a:bodyPr>
          <a:lstStyle/>
          <a:p>
            <a:pPr algn="ctr"/>
            <a:r>
              <a:rPr lang="en-US" b="1" dirty="0"/>
              <a:t>Cumulative Cases</a:t>
            </a:r>
          </a:p>
          <a:p>
            <a:r>
              <a:rPr lang="en-US" b="1" dirty="0"/>
              <a:t>Global:  	   265,847,554</a:t>
            </a:r>
          </a:p>
          <a:p>
            <a:r>
              <a:rPr lang="en-US" b="1" dirty="0"/>
              <a:t>US:                49,085,361</a:t>
            </a:r>
          </a:p>
          <a:p>
            <a:r>
              <a:rPr lang="en-US" b="1" dirty="0"/>
              <a:t>California:      5,109,348</a:t>
            </a:r>
          </a:p>
          <a:p>
            <a:r>
              <a:rPr lang="en-US" b="1" dirty="0"/>
              <a:t>San Diego </a:t>
            </a:r>
            <a:r>
              <a:rPr lang="en-US" b="1" dirty="0" err="1"/>
              <a:t>Cty</a:t>
            </a:r>
            <a:r>
              <a:rPr lang="en-US" b="1" dirty="0"/>
              <a:t>:  385,396</a:t>
            </a:r>
          </a:p>
        </p:txBody>
      </p:sp>
      <p:sp>
        <p:nvSpPr>
          <p:cNvPr id="8" name="TextBox 7">
            <a:extLst>
              <a:ext uri="{FF2B5EF4-FFF2-40B4-BE49-F238E27FC236}">
                <a16:creationId xmlns:a16="http://schemas.microsoft.com/office/drawing/2014/main" id="{8B61EAF4-E962-074D-BEF6-DD6626DFCF49}"/>
              </a:ext>
            </a:extLst>
          </p:cNvPr>
          <p:cNvSpPr txBox="1"/>
          <p:nvPr/>
        </p:nvSpPr>
        <p:spPr>
          <a:xfrm>
            <a:off x="1838502" y="2482518"/>
            <a:ext cx="2567244" cy="1477328"/>
          </a:xfrm>
          <a:prstGeom prst="rect">
            <a:avLst/>
          </a:prstGeom>
          <a:noFill/>
          <a:ln w="38100">
            <a:solidFill>
              <a:schemeClr val="tx1"/>
            </a:solidFill>
          </a:ln>
        </p:spPr>
        <p:txBody>
          <a:bodyPr wrap="square" rtlCol="0">
            <a:spAutoFit/>
          </a:bodyPr>
          <a:lstStyle/>
          <a:p>
            <a:pPr algn="ctr"/>
            <a:r>
              <a:rPr lang="en-US" b="1" dirty="0">
                <a:solidFill>
                  <a:srgbClr val="FF0000"/>
                </a:solidFill>
              </a:rPr>
              <a:t>Cumulative Deaths</a:t>
            </a:r>
          </a:p>
          <a:p>
            <a:r>
              <a:rPr lang="en-US" b="1" dirty="0">
                <a:solidFill>
                  <a:srgbClr val="FF0000"/>
                </a:solidFill>
              </a:rPr>
              <a:t>Global: 	       5,255,544</a:t>
            </a:r>
          </a:p>
          <a:p>
            <a:r>
              <a:rPr lang="en-US" b="1" dirty="0">
                <a:solidFill>
                  <a:srgbClr val="FF0000"/>
                </a:solidFill>
              </a:rPr>
              <a:t>US: 	          788,363</a:t>
            </a:r>
          </a:p>
          <a:p>
            <a:r>
              <a:rPr lang="en-US" b="1" dirty="0">
                <a:solidFill>
                  <a:srgbClr val="FF0000"/>
                </a:solidFill>
              </a:rPr>
              <a:t>California:           74,802</a:t>
            </a:r>
          </a:p>
          <a:p>
            <a:r>
              <a:rPr lang="en-US" b="1" dirty="0">
                <a:solidFill>
                  <a:srgbClr val="FF0000"/>
                </a:solidFill>
              </a:rPr>
              <a:t>San Diego:             4,346</a:t>
            </a:r>
          </a:p>
        </p:txBody>
      </p:sp>
    </p:spTree>
    <p:extLst>
      <p:ext uri="{BB962C8B-B14F-4D97-AF65-F5344CB8AC3E}">
        <p14:creationId xmlns:p14="http://schemas.microsoft.com/office/powerpoint/2010/main" val="44432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B66B5437-5330-C348-9333-AEEBC1BFA8CB}"/>
              </a:ext>
            </a:extLst>
          </p:cNvPr>
          <p:cNvPicPr>
            <a:picLocks noChangeAspect="1"/>
          </p:cNvPicPr>
          <p:nvPr/>
        </p:nvPicPr>
        <p:blipFill>
          <a:blip r:embed="rId2"/>
          <a:stretch>
            <a:fillRect/>
          </a:stretch>
        </p:blipFill>
        <p:spPr>
          <a:xfrm>
            <a:off x="1049243" y="0"/>
            <a:ext cx="10093514" cy="5919537"/>
          </a:xfrm>
          <a:prstGeom prst="rect">
            <a:avLst/>
          </a:prstGeom>
        </p:spPr>
      </p:pic>
    </p:spTree>
    <p:extLst>
      <p:ext uri="{BB962C8B-B14F-4D97-AF65-F5344CB8AC3E}">
        <p14:creationId xmlns:p14="http://schemas.microsoft.com/office/powerpoint/2010/main" val="23373681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11683</TotalTime>
  <Words>2637</Words>
  <Application>Microsoft Macintosh PowerPoint</Application>
  <PresentationFormat>Widescreen</PresentationFormat>
  <Paragraphs>321</Paragraphs>
  <Slides>32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Courier New</vt:lpstr>
      <vt:lpstr>Georgia</vt:lpstr>
      <vt:lpstr>Lucida Grande</vt:lpstr>
      <vt:lpstr>Wingdings</vt:lpstr>
      <vt:lpstr>1_Office Theme</vt:lpstr>
      <vt:lpstr>PowerPoint Presentation</vt:lpstr>
      <vt:lpstr>PowerPoint Presentation</vt:lpstr>
      <vt:lpstr>Strong Research Year for UC San Diego</vt:lpstr>
      <vt:lpstr>Strong Research Year for UC San Diego</vt:lpstr>
      <vt:lpstr>Looking Forward: Federal Funding Landscape 2022</vt:lpstr>
      <vt:lpstr>Pandemic Updates -  Dr. Natasha Martin, Dr. Angela Scioscia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Omicron: Current Status</vt:lpstr>
      <vt:lpstr>Status &amp; Recommendations for UC San Diego</vt:lpstr>
      <vt:lpstr>MASKING and TESTING UPDATE</vt:lpstr>
      <vt:lpstr>BOOSTERS!!!</vt:lpstr>
      <vt:lpstr>EXPOSURE UPDATE – QUARANTINE GUIDELINES</vt:lpstr>
      <vt:lpstr>Important Changes to NIH Applications: Effective Jan. 25, 2022</vt:lpstr>
      <vt:lpstr>Enterprise System Update -- VCFO Pierre Ouillet </vt:lpstr>
      <vt:lpstr>    Main issues list summary     12 high, 28 medium priority issues (10 pending prioritization by committee)</vt:lpstr>
      <vt:lpstr>Top issues</vt:lpstr>
      <vt:lpstr>Improved support model</vt:lpstr>
      <vt:lpstr>Staffing update</vt:lpstr>
      <vt:lpstr>Research News – SAVC Miroslav Krstic</vt:lpstr>
      <vt:lpstr>PowerPoint Presentation</vt:lpstr>
      <vt:lpstr>PowerPoint Presentation</vt:lpstr>
      <vt:lpstr>Welcome, incoming VC Research Corinne Peek-Asa!</vt:lpstr>
      <vt:lpstr>Q&amp;A</vt:lpstr>
    </vt:vector>
  </TitlesOfParts>
  <Company>University of California, San Diego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Ford, Jennifer</dc:creator>
  <cp:lastModifiedBy>Hawkins, Faith</cp:lastModifiedBy>
  <cp:revision>170</cp:revision>
  <cp:lastPrinted>2021-02-02T22:08:04Z</cp:lastPrinted>
  <dcterms:created xsi:type="dcterms:W3CDTF">2018-07-19T19:46:07Z</dcterms:created>
  <dcterms:modified xsi:type="dcterms:W3CDTF">2021-12-07T15:36:29Z</dcterms:modified>
</cp:coreProperties>
</file>